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9" r:id="rId2"/>
    <p:sldId id="320" r:id="rId3"/>
    <p:sldId id="321" r:id="rId4"/>
    <p:sldId id="322" r:id="rId5"/>
    <p:sldId id="351" r:id="rId6"/>
    <p:sldId id="329" r:id="rId7"/>
    <p:sldId id="335" r:id="rId8"/>
    <p:sldId id="348" r:id="rId9"/>
    <p:sldId id="349" r:id="rId10"/>
    <p:sldId id="350" r:id="rId11"/>
    <p:sldId id="330" r:id="rId12"/>
    <p:sldId id="331" r:id="rId13"/>
    <p:sldId id="332" r:id="rId14"/>
    <p:sldId id="333" r:id="rId15"/>
    <p:sldId id="334" r:id="rId16"/>
    <p:sldId id="339" r:id="rId17"/>
    <p:sldId id="345" r:id="rId18"/>
    <p:sldId id="346" r:id="rId19"/>
    <p:sldId id="347" r:id="rId20"/>
    <p:sldId id="3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 sai Tunikipati" initials="SsT" lastIdx="2" clrIdx="0">
    <p:extLst>
      <p:ext uri="{19B8F6BF-5375-455C-9EA6-DF929625EA0E}">
        <p15:presenceInfo xmlns:p15="http://schemas.microsoft.com/office/powerpoint/2012/main" userId="ac0ef4b3b5bf88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6" d="100"/>
          <a:sy n="86" d="100"/>
        </p:scale>
        <p:origin x="7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3333-1387-A70F-16E5-F435E64224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66F062-A933-A35F-37B4-DA039D6C56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F314E03-0CDA-DFDC-9D73-8B2B182EBE3E}"/>
              </a:ext>
            </a:extLst>
          </p:cNvPr>
          <p:cNvSpPr>
            <a:spLocks noGrp="1"/>
          </p:cNvSpPr>
          <p:nvPr>
            <p:ph type="dt" sz="half" idx="10"/>
          </p:nvPr>
        </p:nvSpPr>
        <p:spPr/>
        <p:txBody>
          <a:bodyPr/>
          <a:lstStyle/>
          <a:p>
            <a:fld id="{1299F27F-A7B0-43A0-BC19-A73D9368FB12}" type="datetimeFigureOut">
              <a:rPr lang="en-IN" smtClean="0"/>
              <a:t>09-06-2023</a:t>
            </a:fld>
            <a:endParaRPr lang="en-IN"/>
          </a:p>
        </p:txBody>
      </p:sp>
      <p:sp>
        <p:nvSpPr>
          <p:cNvPr id="5" name="Footer Placeholder 4">
            <a:extLst>
              <a:ext uri="{FF2B5EF4-FFF2-40B4-BE49-F238E27FC236}">
                <a16:creationId xmlns:a16="http://schemas.microsoft.com/office/drawing/2014/main" id="{2E7E56E0-2480-10FB-9713-4E43F73E4B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314CA5-FE5E-4884-76D5-737329E2F945}"/>
              </a:ext>
            </a:extLst>
          </p:cNvPr>
          <p:cNvSpPr>
            <a:spLocks noGrp="1"/>
          </p:cNvSpPr>
          <p:nvPr>
            <p:ph type="sldNum" sz="quarter" idx="12"/>
          </p:nvPr>
        </p:nvSpPr>
        <p:spPr/>
        <p:txBody>
          <a:bodyPr/>
          <a:lstStyle/>
          <a:p>
            <a:fld id="{FF798A8A-A8EC-40C0-919B-32EA2A7C4794}" type="slidenum">
              <a:rPr lang="en-IN" smtClean="0"/>
              <a:t>‹#›</a:t>
            </a:fld>
            <a:endParaRPr lang="en-IN"/>
          </a:p>
        </p:txBody>
      </p:sp>
    </p:spTree>
    <p:extLst>
      <p:ext uri="{BB962C8B-B14F-4D97-AF65-F5344CB8AC3E}">
        <p14:creationId xmlns:p14="http://schemas.microsoft.com/office/powerpoint/2010/main" val="3148201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0DD6-D7B1-2491-6271-F9DC59421EF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A42D5A-4AC1-E7BB-F409-1535B5645A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833E85-D788-7DAA-6F14-3A3EEF2D306F}"/>
              </a:ext>
            </a:extLst>
          </p:cNvPr>
          <p:cNvSpPr>
            <a:spLocks noGrp="1"/>
          </p:cNvSpPr>
          <p:nvPr>
            <p:ph type="dt" sz="half" idx="10"/>
          </p:nvPr>
        </p:nvSpPr>
        <p:spPr/>
        <p:txBody>
          <a:bodyPr/>
          <a:lstStyle/>
          <a:p>
            <a:fld id="{1299F27F-A7B0-43A0-BC19-A73D9368FB12}" type="datetimeFigureOut">
              <a:rPr lang="en-IN" smtClean="0"/>
              <a:t>09-06-2023</a:t>
            </a:fld>
            <a:endParaRPr lang="en-IN"/>
          </a:p>
        </p:txBody>
      </p:sp>
      <p:sp>
        <p:nvSpPr>
          <p:cNvPr id="5" name="Footer Placeholder 4">
            <a:extLst>
              <a:ext uri="{FF2B5EF4-FFF2-40B4-BE49-F238E27FC236}">
                <a16:creationId xmlns:a16="http://schemas.microsoft.com/office/drawing/2014/main" id="{2A3BAB0A-B6EC-6281-423B-FE5062B284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792A7D-C142-44BB-BE94-16E36D235F5C}"/>
              </a:ext>
            </a:extLst>
          </p:cNvPr>
          <p:cNvSpPr>
            <a:spLocks noGrp="1"/>
          </p:cNvSpPr>
          <p:nvPr>
            <p:ph type="sldNum" sz="quarter" idx="12"/>
          </p:nvPr>
        </p:nvSpPr>
        <p:spPr/>
        <p:txBody>
          <a:bodyPr/>
          <a:lstStyle/>
          <a:p>
            <a:fld id="{FF798A8A-A8EC-40C0-919B-32EA2A7C4794}" type="slidenum">
              <a:rPr lang="en-IN" smtClean="0"/>
              <a:t>‹#›</a:t>
            </a:fld>
            <a:endParaRPr lang="en-IN"/>
          </a:p>
        </p:txBody>
      </p:sp>
    </p:spTree>
    <p:extLst>
      <p:ext uri="{BB962C8B-B14F-4D97-AF65-F5344CB8AC3E}">
        <p14:creationId xmlns:p14="http://schemas.microsoft.com/office/powerpoint/2010/main" val="2754344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91680E-C2C7-4CFA-7A34-EE33682D73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D25B93-8958-AF5D-EFED-2BBD9089D1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4AB983-3AD1-887F-A110-BDE2516B4F96}"/>
              </a:ext>
            </a:extLst>
          </p:cNvPr>
          <p:cNvSpPr>
            <a:spLocks noGrp="1"/>
          </p:cNvSpPr>
          <p:nvPr>
            <p:ph type="dt" sz="half" idx="10"/>
          </p:nvPr>
        </p:nvSpPr>
        <p:spPr/>
        <p:txBody>
          <a:bodyPr/>
          <a:lstStyle/>
          <a:p>
            <a:fld id="{1299F27F-A7B0-43A0-BC19-A73D9368FB12}" type="datetimeFigureOut">
              <a:rPr lang="en-IN" smtClean="0"/>
              <a:t>09-06-2023</a:t>
            </a:fld>
            <a:endParaRPr lang="en-IN"/>
          </a:p>
        </p:txBody>
      </p:sp>
      <p:sp>
        <p:nvSpPr>
          <p:cNvPr id="5" name="Footer Placeholder 4">
            <a:extLst>
              <a:ext uri="{FF2B5EF4-FFF2-40B4-BE49-F238E27FC236}">
                <a16:creationId xmlns:a16="http://schemas.microsoft.com/office/drawing/2014/main" id="{4CA69BCA-362B-345B-134F-433CE5E480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5E370D-6FD0-7903-31AF-F295D4E570B7}"/>
              </a:ext>
            </a:extLst>
          </p:cNvPr>
          <p:cNvSpPr>
            <a:spLocks noGrp="1"/>
          </p:cNvSpPr>
          <p:nvPr>
            <p:ph type="sldNum" sz="quarter" idx="12"/>
          </p:nvPr>
        </p:nvSpPr>
        <p:spPr/>
        <p:txBody>
          <a:bodyPr/>
          <a:lstStyle/>
          <a:p>
            <a:fld id="{FF798A8A-A8EC-40C0-919B-32EA2A7C4794}" type="slidenum">
              <a:rPr lang="en-IN" smtClean="0"/>
              <a:t>‹#›</a:t>
            </a:fld>
            <a:endParaRPr lang="en-IN"/>
          </a:p>
        </p:txBody>
      </p:sp>
    </p:spTree>
    <p:extLst>
      <p:ext uri="{BB962C8B-B14F-4D97-AF65-F5344CB8AC3E}">
        <p14:creationId xmlns:p14="http://schemas.microsoft.com/office/powerpoint/2010/main" val="2288711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B90E-F055-710A-7114-17C1104E7D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EB5307-94EC-4082-07D5-78A015B52F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B064E1-CE5A-0680-8C1D-CC60D95632BE}"/>
              </a:ext>
            </a:extLst>
          </p:cNvPr>
          <p:cNvSpPr>
            <a:spLocks noGrp="1"/>
          </p:cNvSpPr>
          <p:nvPr>
            <p:ph type="dt" sz="half" idx="10"/>
          </p:nvPr>
        </p:nvSpPr>
        <p:spPr/>
        <p:txBody>
          <a:bodyPr/>
          <a:lstStyle/>
          <a:p>
            <a:fld id="{1299F27F-A7B0-43A0-BC19-A73D9368FB12}" type="datetimeFigureOut">
              <a:rPr lang="en-IN" smtClean="0"/>
              <a:t>09-06-2023</a:t>
            </a:fld>
            <a:endParaRPr lang="en-IN"/>
          </a:p>
        </p:txBody>
      </p:sp>
      <p:sp>
        <p:nvSpPr>
          <p:cNvPr id="5" name="Footer Placeholder 4">
            <a:extLst>
              <a:ext uri="{FF2B5EF4-FFF2-40B4-BE49-F238E27FC236}">
                <a16:creationId xmlns:a16="http://schemas.microsoft.com/office/drawing/2014/main" id="{F1B531B0-EDDE-C4C0-82DB-D5A9C5C9F7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E9B514-3CBF-0F71-3F3D-9C4FAB4AC4CC}"/>
              </a:ext>
            </a:extLst>
          </p:cNvPr>
          <p:cNvSpPr>
            <a:spLocks noGrp="1"/>
          </p:cNvSpPr>
          <p:nvPr>
            <p:ph type="sldNum" sz="quarter" idx="12"/>
          </p:nvPr>
        </p:nvSpPr>
        <p:spPr/>
        <p:txBody>
          <a:bodyPr/>
          <a:lstStyle/>
          <a:p>
            <a:fld id="{FF798A8A-A8EC-40C0-919B-32EA2A7C4794}" type="slidenum">
              <a:rPr lang="en-IN" smtClean="0"/>
              <a:t>‹#›</a:t>
            </a:fld>
            <a:endParaRPr lang="en-IN"/>
          </a:p>
        </p:txBody>
      </p:sp>
    </p:spTree>
    <p:extLst>
      <p:ext uri="{BB962C8B-B14F-4D97-AF65-F5344CB8AC3E}">
        <p14:creationId xmlns:p14="http://schemas.microsoft.com/office/powerpoint/2010/main" val="1758880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FE53-CA74-066F-2FED-1055C4AB72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324EA0-7E43-8571-BB57-2C355EA3E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316957-1F75-640E-6EF7-EA4F4C0C5AE1}"/>
              </a:ext>
            </a:extLst>
          </p:cNvPr>
          <p:cNvSpPr>
            <a:spLocks noGrp="1"/>
          </p:cNvSpPr>
          <p:nvPr>
            <p:ph type="dt" sz="half" idx="10"/>
          </p:nvPr>
        </p:nvSpPr>
        <p:spPr/>
        <p:txBody>
          <a:bodyPr/>
          <a:lstStyle/>
          <a:p>
            <a:fld id="{1299F27F-A7B0-43A0-BC19-A73D9368FB12}" type="datetimeFigureOut">
              <a:rPr lang="en-IN" smtClean="0"/>
              <a:t>09-06-2023</a:t>
            </a:fld>
            <a:endParaRPr lang="en-IN"/>
          </a:p>
        </p:txBody>
      </p:sp>
      <p:sp>
        <p:nvSpPr>
          <p:cNvPr id="5" name="Footer Placeholder 4">
            <a:extLst>
              <a:ext uri="{FF2B5EF4-FFF2-40B4-BE49-F238E27FC236}">
                <a16:creationId xmlns:a16="http://schemas.microsoft.com/office/drawing/2014/main" id="{932BE4F1-2E62-FB45-AB4B-BAC815CEDA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329332-59E5-8781-9031-C1D9E3E44766}"/>
              </a:ext>
            </a:extLst>
          </p:cNvPr>
          <p:cNvSpPr>
            <a:spLocks noGrp="1"/>
          </p:cNvSpPr>
          <p:nvPr>
            <p:ph type="sldNum" sz="quarter" idx="12"/>
          </p:nvPr>
        </p:nvSpPr>
        <p:spPr/>
        <p:txBody>
          <a:bodyPr/>
          <a:lstStyle/>
          <a:p>
            <a:fld id="{FF798A8A-A8EC-40C0-919B-32EA2A7C4794}" type="slidenum">
              <a:rPr lang="en-IN" smtClean="0"/>
              <a:t>‹#›</a:t>
            </a:fld>
            <a:endParaRPr lang="en-IN"/>
          </a:p>
        </p:txBody>
      </p:sp>
    </p:spTree>
    <p:extLst>
      <p:ext uri="{BB962C8B-B14F-4D97-AF65-F5344CB8AC3E}">
        <p14:creationId xmlns:p14="http://schemas.microsoft.com/office/powerpoint/2010/main" val="261151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CE2D-51B0-F780-6E9F-DCE80FCAB3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F7B984-E58E-1472-78A0-D2073E2DC5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69D2A3-3D7C-AB7F-738E-0686687E04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D7C5E5-C84E-079C-C3AD-FB43F3434A7B}"/>
              </a:ext>
            </a:extLst>
          </p:cNvPr>
          <p:cNvSpPr>
            <a:spLocks noGrp="1"/>
          </p:cNvSpPr>
          <p:nvPr>
            <p:ph type="dt" sz="half" idx="10"/>
          </p:nvPr>
        </p:nvSpPr>
        <p:spPr/>
        <p:txBody>
          <a:bodyPr/>
          <a:lstStyle/>
          <a:p>
            <a:fld id="{1299F27F-A7B0-43A0-BC19-A73D9368FB12}" type="datetimeFigureOut">
              <a:rPr lang="en-IN" smtClean="0"/>
              <a:t>09-06-2023</a:t>
            </a:fld>
            <a:endParaRPr lang="en-IN"/>
          </a:p>
        </p:txBody>
      </p:sp>
      <p:sp>
        <p:nvSpPr>
          <p:cNvPr id="6" name="Footer Placeholder 5">
            <a:extLst>
              <a:ext uri="{FF2B5EF4-FFF2-40B4-BE49-F238E27FC236}">
                <a16:creationId xmlns:a16="http://schemas.microsoft.com/office/drawing/2014/main" id="{A9EBA4B5-04E7-B961-F4DE-C76BA4A7C3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D51F6B-8C87-AEEB-1D2E-4F5AF621632B}"/>
              </a:ext>
            </a:extLst>
          </p:cNvPr>
          <p:cNvSpPr>
            <a:spLocks noGrp="1"/>
          </p:cNvSpPr>
          <p:nvPr>
            <p:ph type="sldNum" sz="quarter" idx="12"/>
          </p:nvPr>
        </p:nvSpPr>
        <p:spPr/>
        <p:txBody>
          <a:bodyPr/>
          <a:lstStyle/>
          <a:p>
            <a:fld id="{FF798A8A-A8EC-40C0-919B-32EA2A7C4794}" type="slidenum">
              <a:rPr lang="en-IN" smtClean="0"/>
              <a:t>‹#›</a:t>
            </a:fld>
            <a:endParaRPr lang="en-IN"/>
          </a:p>
        </p:txBody>
      </p:sp>
    </p:spTree>
    <p:extLst>
      <p:ext uri="{BB962C8B-B14F-4D97-AF65-F5344CB8AC3E}">
        <p14:creationId xmlns:p14="http://schemas.microsoft.com/office/powerpoint/2010/main" val="2454832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EABD0-ADE8-B7AD-748D-34CD114EC0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255B1A-C60E-EFDE-C4FE-25F007A075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727709-FB94-72AC-D630-CCF1496825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BE86D3-A781-7039-64E3-9B07FA46AC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34B1DA-F30F-DF10-F473-F5D1D59564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26D6E0-E258-7FBD-2131-519F6546532A}"/>
              </a:ext>
            </a:extLst>
          </p:cNvPr>
          <p:cNvSpPr>
            <a:spLocks noGrp="1"/>
          </p:cNvSpPr>
          <p:nvPr>
            <p:ph type="dt" sz="half" idx="10"/>
          </p:nvPr>
        </p:nvSpPr>
        <p:spPr/>
        <p:txBody>
          <a:bodyPr/>
          <a:lstStyle/>
          <a:p>
            <a:fld id="{1299F27F-A7B0-43A0-BC19-A73D9368FB12}" type="datetimeFigureOut">
              <a:rPr lang="en-IN" smtClean="0"/>
              <a:t>09-06-2023</a:t>
            </a:fld>
            <a:endParaRPr lang="en-IN"/>
          </a:p>
        </p:txBody>
      </p:sp>
      <p:sp>
        <p:nvSpPr>
          <p:cNvPr id="8" name="Footer Placeholder 7">
            <a:extLst>
              <a:ext uri="{FF2B5EF4-FFF2-40B4-BE49-F238E27FC236}">
                <a16:creationId xmlns:a16="http://schemas.microsoft.com/office/drawing/2014/main" id="{DF0EE424-DE4B-95D4-DB30-683655CC127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B92D1C-D486-962E-A74E-584FE177D1D5}"/>
              </a:ext>
            </a:extLst>
          </p:cNvPr>
          <p:cNvSpPr>
            <a:spLocks noGrp="1"/>
          </p:cNvSpPr>
          <p:nvPr>
            <p:ph type="sldNum" sz="quarter" idx="12"/>
          </p:nvPr>
        </p:nvSpPr>
        <p:spPr/>
        <p:txBody>
          <a:bodyPr/>
          <a:lstStyle/>
          <a:p>
            <a:fld id="{FF798A8A-A8EC-40C0-919B-32EA2A7C4794}" type="slidenum">
              <a:rPr lang="en-IN" smtClean="0"/>
              <a:t>‹#›</a:t>
            </a:fld>
            <a:endParaRPr lang="en-IN"/>
          </a:p>
        </p:txBody>
      </p:sp>
    </p:spTree>
    <p:extLst>
      <p:ext uri="{BB962C8B-B14F-4D97-AF65-F5344CB8AC3E}">
        <p14:creationId xmlns:p14="http://schemas.microsoft.com/office/powerpoint/2010/main" val="3834917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68EE-69EB-B06C-0EB3-86D7529508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AEB08C-31E5-E8CB-5F6E-4801AAD8DEF9}"/>
              </a:ext>
            </a:extLst>
          </p:cNvPr>
          <p:cNvSpPr>
            <a:spLocks noGrp="1"/>
          </p:cNvSpPr>
          <p:nvPr>
            <p:ph type="dt" sz="half" idx="10"/>
          </p:nvPr>
        </p:nvSpPr>
        <p:spPr/>
        <p:txBody>
          <a:bodyPr/>
          <a:lstStyle/>
          <a:p>
            <a:fld id="{1299F27F-A7B0-43A0-BC19-A73D9368FB12}" type="datetimeFigureOut">
              <a:rPr lang="en-IN" smtClean="0"/>
              <a:t>09-06-2023</a:t>
            </a:fld>
            <a:endParaRPr lang="en-IN"/>
          </a:p>
        </p:txBody>
      </p:sp>
      <p:sp>
        <p:nvSpPr>
          <p:cNvPr id="4" name="Footer Placeholder 3">
            <a:extLst>
              <a:ext uri="{FF2B5EF4-FFF2-40B4-BE49-F238E27FC236}">
                <a16:creationId xmlns:a16="http://schemas.microsoft.com/office/drawing/2014/main" id="{96184615-A990-57AD-3EDC-7B0C93B666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4E3F46E-56D1-E03E-67AE-4F9DA05EC080}"/>
              </a:ext>
            </a:extLst>
          </p:cNvPr>
          <p:cNvSpPr>
            <a:spLocks noGrp="1"/>
          </p:cNvSpPr>
          <p:nvPr>
            <p:ph type="sldNum" sz="quarter" idx="12"/>
          </p:nvPr>
        </p:nvSpPr>
        <p:spPr/>
        <p:txBody>
          <a:bodyPr/>
          <a:lstStyle/>
          <a:p>
            <a:fld id="{FF798A8A-A8EC-40C0-919B-32EA2A7C4794}" type="slidenum">
              <a:rPr lang="en-IN" smtClean="0"/>
              <a:t>‹#›</a:t>
            </a:fld>
            <a:endParaRPr lang="en-IN"/>
          </a:p>
        </p:txBody>
      </p:sp>
    </p:spTree>
    <p:extLst>
      <p:ext uri="{BB962C8B-B14F-4D97-AF65-F5344CB8AC3E}">
        <p14:creationId xmlns:p14="http://schemas.microsoft.com/office/powerpoint/2010/main" val="22971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76F45F-DBCD-C742-E8AD-A09D4A0DE22A}"/>
              </a:ext>
            </a:extLst>
          </p:cNvPr>
          <p:cNvSpPr>
            <a:spLocks noGrp="1"/>
          </p:cNvSpPr>
          <p:nvPr>
            <p:ph type="dt" sz="half" idx="10"/>
          </p:nvPr>
        </p:nvSpPr>
        <p:spPr/>
        <p:txBody>
          <a:bodyPr/>
          <a:lstStyle/>
          <a:p>
            <a:fld id="{1299F27F-A7B0-43A0-BC19-A73D9368FB12}" type="datetimeFigureOut">
              <a:rPr lang="en-IN" smtClean="0"/>
              <a:t>09-06-2023</a:t>
            </a:fld>
            <a:endParaRPr lang="en-IN"/>
          </a:p>
        </p:txBody>
      </p:sp>
      <p:sp>
        <p:nvSpPr>
          <p:cNvPr id="3" name="Footer Placeholder 2">
            <a:extLst>
              <a:ext uri="{FF2B5EF4-FFF2-40B4-BE49-F238E27FC236}">
                <a16:creationId xmlns:a16="http://schemas.microsoft.com/office/drawing/2014/main" id="{5F430287-335F-A179-2070-D9D52DD114C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C31720-C9BD-1C54-D358-DD57B8A4AA51}"/>
              </a:ext>
            </a:extLst>
          </p:cNvPr>
          <p:cNvSpPr>
            <a:spLocks noGrp="1"/>
          </p:cNvSpPr>
          <p:nvPr>
            <p:ph type="sldNum" sz="quarter" idx="12"/>
          </p:nvPr>
        </p:nvSpPr>
        <p:spPr/>
        <p:txBody>
          <a:bodyPr/>
          <a:lstStyle/>
          <a:p>
            <a:fld id="{FF798A8A-A8EC-40C0-919B-32EA2A7C4794}" type="slidenum">
              <a:rPr lang="en-IN" smtClean="0"/>
              <a:t>‹#›</a:t>
            </a:fld>
            <a:endParaRPr lang="en-IN"/>
          </a:p>
        </p:txBody>
      </p:sp>
    </p:spTree>
    <p:extLst>
      <p:ext uri="{BB962C8B-B14F-4D97-AF65-F5344CB8AC3E}">
        <p14:creationId xmlns:p14="http://schemas.microsoft.com/office/powerpoint/2010/main" val="228199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2547-8B9F-1693-059A-6371A074B7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BBE300-BDA2-E89C-1211-A58A738E7B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4383CB-4878-5B8D-3CF0-B7B4F8FF46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4DA289-B306-D0EA-1234-7962E7BB0C3D}"/>
              </a:ext>
            </a:extLst>
          </p:cNvPr>
          <p:cNvSpPr>
            <a:spLocks noGrp="1"/>
          </p:cNvSpPr>
          <p:nvPr>
            <p:ph type="dt" sz="half" idx="10"/>
          </p:nvPr>
        </p:nvSpPr>
        <p:spPr/>
        <p:txBody>
          <a:bodyPr/>
          <a:lstStyle/>
          <a:p>
            <a:fld id="{1299F27F-A7B0-43A0-BC19-A73D9368FB12}" type="datetimeFigureOut">
              <a:rPr lang="en-IN" smtClean="0"/>
              <a:t>09-06-2023</a:t>
            </a:fld>
            <a:endParaRPr lang="en-IN"/>
          </a:p>
        </p:txBody>
      </p:sp>
      <p:sp>
        <p:nvSpPr>
          <p:cNvPr id="6" name="Footer Placeholder 5">
            <a:extLst>
              <a:ext uri="{FF2B5EF4-FFF2-40B4-BE49-F238E27FC236}">
                <a16:creationId xmlns:a16="http://schemas.microsoft.com/office/drawing/2014/main" id="{F70DFD74-BB39-0E55-4F34-2ECD1A1520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073ACA-FD79-01AD-6595-91212F1D676B}"/>
              </a:ext>
            </a:extLst>
          </p:cNvPr>
          <p:cNvSpPr>
            <a:spLocks noGrp="1"/>
          </p:cNvSpPr>
          <p:nvPr>
            <p:ph type="sldNum" sz="quarter" idx="12"/>
          </p:nvPr>
        </p:nvSpPr>
        <p:spPr/>
        <p:txBody>
          <a:bodyPr/>
          <a:lstStyle/>
          <a:p>
            <a:fld id="{FF798A8A-A8EC-40C0-919B-32EA2A7C4794}" type="slidenum">
              <a:rPr lang="en-IN" smtClean="0"/>
              <a:t>‹#›</a:t>
            </a:fld>
            <a:endParaRPr lang="en-IN"/>
          </a:p>
        </p:txBody>
      </p:sp>
    </p:spTree>
    <p:extLst>
      <p:ext uri="{BB962C8B-B14F-4D97-AF65-F5344CB8AC3E}">
        <p14:creationId xmlns:p14="http://schemas.microsoft.com/office/powerpoint/2010/main" val="2224343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9F6A-3164-3E87-DF66-5E681941D8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FE3D6C-A85C-AD3F-D728-018A6F53E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C51C77-ADB6-90C6-3206-8011A6156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B7787-4968-344F-B68B-AFF88F63FAB3}"/>
              </a:ext>
            </a:extLst>
          </p:cNvPr>
          <p:cNvSpPr>
            <a:spLocks noGrp="1"/>
          </p:cNvSpPr>
          <p:nvPr>
            <p:ph type="dt" sz="half" idx="10"/>
          </p:nvPr>
        </p:nvSpPr>
        <p:spPr/>
        <p:txBody>
          <a:bodyPr/>
          <a:lstStyle/>
          <a:p>
            <a:fld id="{1299F27F-A7B0-43A0-BC19-A73D9368FB12}" type="datetimeFigureOut">
              <a:rPr lang="en-IN" smtClean="0"/>
              <a:t>09-06-2023</a:t>
            </a:fld>
            <a:endParaRPr lang="en-IN"/>
          </a:p>
        </p:txBody>
      </p:sp>
      <p:sp>
        <p:nvSpPr>
          <p:cNvPr id="6" name="Footer Placeholder 5">
            <a:extLst>
              <a:ext uri="{FF2B5EF4-FFF2-40B4-BE49-F238E27FC236}">
                <a16:creationId xmlns:a16="http://schemas.microsoft.com/office/drawing/2014/main" id="{733D8461-7748-497E-589E-5F19B2A175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B7D1C9-F387-8482-E747-45AAA35330E1}"/>
              </a:ext>
            </a:extLst>
          </p:cNvPr>
          <p:cNvSpPr>
            <a:spLocks noGrp="1"/>
          </p:cNvSpPr>
          <p:nvPr>
            <p:ph type="sldNum" sz="quarter" idx="12"/>
          </p:nvPr>
        </p:nvSpPr>
        <p:spPr/>
        <p:txBody>
          <a:bodyPr/>
          <a:lstStyle/>
          <a:p>
            <a:fld id="{FF798A8A-A8EC-40C0-919B-32EA2A7C4794}" type="slidenum">
              <a:rPr lang="en-IN" smtClean="0"/>
              <a:t>‹#›</a:t>
            </a:fld>
            <a:endParaRPr lang="en-IN"/>
          </a:p>
        </p:txBody>
      </p:sp>
    </p:spTree>
    <p:extLst>
      <p:ext uri="{BB962C8B-B14F-4D97-AF65-F5344CB8AC3E}">
        <p14:creationId xmlns:p14="http://schemas.microsoft.com/office/powerpoint/2010/main" val="2817540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058273-84BC-CB6D-4409-FC4A4D9DF2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842624-6CEF-4192-FBAB-F9D14ABC8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94BBB4-0B44-71C9-A584-E8894A0622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99F27F-A7B0-43A0-BC19-A73D9368FB12}" type="datetimeFigureOut">
              <a:rPr lang="en-IN" smtClean="0"/>
              <a:t>09-06-2023</a:t>
            </a:fld>
            <a:endParaRPr lang="en-IN"/>
          </a:p>
        </p:txBody>
      </p:sp>
      <p:sp>
        <p:nvSpPr>
          <p:cNvPr id="5" name="Footer Placeholder 4">
            <a:extLst>
              <a:ext uri="{FF2B5EF4-FFF2-40B4-BE49-F238E27FC236}">
                <a16:creationId xmlns:a16="http://schemas.microsoft.com/office/drawing/2014/main" id="{42EA1D52-5C97-6BF3-14A9-23DF3ACD84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6DB21DD-1BBE-9333-0A62-A8D7B159AC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798A8A-A8EC-40C0-919B-32EA2A7C4794}" type="slidenum">
              <a:rPr lang="en-IN" smtClean="0"/>
              <a:t>‹#›</a:t>
            </a:fld>
            <a:endParaRPr lang="en-IN"/>
          </a:p>
        </p:txBody>
      </p:sp>
    </p:spTree>
    <p:extLst>
      <p:ext uri="{BB962C8B-B14F-4D97-AF65-F5344CB8AC3E}">
        <p14:creationId xmlns:p14="http://schemas.microsoft.com/office/powerpoint/2010/main" val="2164785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8;p1">
            <a:extLst>
              <a:ext uri="{FF2B5EF4-FFF2-40B4-BE49-F238E27FC236}">
                <a16:creationId xmlns:a16="http://schemas.microsoft.com/office/drawing/2014/main" id="{73327FAF-9DBF-DB47-5DF9-7CDF0316ACDF}"/>
              </a:ext>
            </a:extLst>
          </p:cNvPr>
          <p:cNvPicPr preferRelativeResize="0"/>
          <p:nvPr/>
        </p:nvPicPr>
        <p:blipFill rotWithShape="1">
          <a:blip r:embed="rId2">
            <a:alphaModFix/>
          </a:blip>
          <a:srcRect/>
          <a:stretch/>
        </p:blipFill>
        <p:spPr>
          <a:xfrm>
            <a:off x="1185" y="-428586"/>
            <a:ext cx="12190815" cy="6951306"/>
          </a:xfrm>
          <a:prstGeom prst="rect">
            <a:avLst/>
          </a:prstGeom>
          <a:noFill/>
          <a:ln>
            <a:noFill/>
          </a:ln>
        </p:spPr>
      </p:pic>
      <p:sp>
        <p:nvSpPr>
          <p:cNvPr id="5" name="Google Shape;99;p1">
            <a:extLst>
              <a:ext uri="{FF2B5EF4-FFF2-40B4-BE49-F238E27FC236}">
                <a16:creationId xmlns:a16="http://schemas.microsoft.com/office/drawing/2014/main" id="{33398C77-3A65-F1D3-7F7F-7734EEDA19CC}"/>
              </a:ext>
            </a:extLst>
          </p:cNvPr>
          <p:cNvSpPr txBox="1"/>
          <p:nvPr/>
        </p:nvSpPr>
        <p:spPr>
          <a:xfrm>
            <a:off x="1807094" y="3429000"/>
            <a:ext cx="8577812" cy="769401"/>
          </a:xfrm>
          <a:prstGeom prst="rect">
            <a:avLst/>
          </a:prstGeom>
          <a:noFill/>
          <a:ln>
            <a:noFill/>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spcFirstLastPara="1" wrap="square" lIns="91425" tIns="45700" rIns="91425" bIns="45700" anchor="t" anchorCtr="0">
            <a:spAutoFit/>
          </a:bodyPr>
          <a:lstStyle/>
          <a:p>
            <a:pPr algn="ctr"/>
            <a:r>
              <a:rPr lang="en-US" sz="4400" b="1" dirty="0">
                <a:solidFill>
                  <a:schemeClr val="tx2">
                    <a:lumMod val="75000"/>
                  </a:schemeClr>
                </a:solidFill>
                <a:latin typeface="Algerian" pitchFamily="82" charset="0"/>
              </a:rPr>
              <a:t>Analysis On Churn</a:t>
            </a:r>
          </a:p>
        </p:txBody>
      </p:sp>
      <p:pic>
        <p:nvPicPr>
          <p:cNvPr id="10" name="Picture 9">
            <a:extLst>
              <a:ext uri="{FF2B5EF4-FFF2-40B4-BE49-F238E27FC236}">
                <a16:creationId xmlns:a16="http://schemas.microsoft.com/office/drawing/2014/main" id="{80DACACD-1604-5AA5-7C3D-D9D64FF66586}"/>
              </a:ext>
            </a:extLst>
          </p:cNvPr>
          <p:cNvPicPr>
            <a:picLocks noChangeAspect="1"/>
          </p:cNvPicPr>
          <p:nvPr/>
        </p:nvPicPr>
        <p:blipFill rotWithShape="1">
          <a:blip r:embed="rId3">
            <a:extLst>
              <a:ext uri="{28A0092B-C50C-407E-A947-70E740481C1C}">
                <a14:useLocalDpi xmlns:a14="http://schemas.microsoft.com/office/drawing/2010/main" val="0"/>
              </a:ext>
            </a:extLst>
          </a:blip>
          <a:srcRect l="2583" t="-1" r="14455" b="47592"/>
          <a:stretch/>
        </p:blipFill>
        <p:spPr>
          <a:xfrm>
            <a:off x="0" y="3598245"/>
            <a:ext cx="12192000" cy="3193171"/>
          </a:xfrm>
          <a:prstGeom prst="rect">
            <a:avLst/>
          </a:prstGeom>
        </p:spPr>
      </p:pic>
      <p:sp>
        <p:nvSpPr>
          <p:cNvPr id="2" name="TextBox 1">
            <a:extLst>
              <a:ext uri="{FF2B5EF4-FFF2-40B4-BE49-F238E27FC236}">
                <a16:creationId xmlns:a16="http://schemas.microsoft.com/office/drawing/2014/main" id="{ECF64F2C-D34B-ACEE-71F0-D25D6535E586}"/>
              </a:ext>
            </a:extLst>
          </p:cNvPr>
          <p:cNvSpPr txBox="1"/>
          <p:nvPr/>
        </p:nvSpPr>
        <p:spPr>
          <a:xfrm>
            <a:off x="5965791" y="4033254"/>
            <a:ext cx="3178205" cy="458074"/>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(Telecommunication Domain)</a:t>
            </a:r>
          </a:p>
        </p:txBody>
      </p:sp>
      <p:pic>
        <p:nvPicPr>
          <p:cNvPr id="3" name="Picture 2">
            <a:extLst>
              <a:ext uri="{FF2B5EF4-FFF2-40B4-BE49-F238E27FC236}">
                <a16:creationId xmlns:a16="http://schemas.microsoft.com/office/drawing/2014/main" id="{9A773438-FC15-569F-43ED-57BCFE7AF0B5}"/>
              </a:ext>
            </a:extLst>
          </p:cNvPr>
          <p:cNvPicPr>
            <a:picLocks noChangeAspect="1"/>
          </p:cNvPicPr>
          <p:nvPr/>
        </p:nvPicPr>
        <p:blipFill rotWithShape="1">
          <a:blip r:embed="rId4">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009311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C22805-47F2-5480-7BF2-E156F819D74A}"/>
              </a:ext>
            </a:extLst>
          </p:cNvPr>
          <p:cNvPicPr>
            <a:picLocks noChangeAspect="1"/>
          </p:cNvPicPr>
          <p:nvPr/>
        </p:nvPicPr>
        <p:blipFill rotWithShape="1">
          <a:blip r:embed="rId2">
            <a:extLst>
              <a:ext uri="{28A0092B-C50C-407E-A947-70E740481C1C}">
                <a14:useLocalDpi xmlns:a14="http://schemas.microsoft.com/office/drawing/2010/main" val="0"/>
              </a:ext>
            </a:extLst>
          </a:blip>
          <a:srcRect l="11417" t="25678" r="38084" b="25185"/>
          <a:stretch/>
        </p:blipFill>
        <p:spPr>
          <a:xfrm>
            <a:off x="5859780" y="1363980"/>
            <a:ext cx="5795416" cy="4051329"/>
          </a:xfrm>
          <a:prstGeom prst="rect">
            <a:avLst/>
          </a:prstGeom>
        </p:spPr>
      </p:pic>
      <p:pic>
        <p:nvPicPr>
          <p:cNvPr id="4" name="Picture 3">
            <a:extLst>
              <a:ext uri="{FF2B5EF4-FFF2-40B4-BE49-F238E27FC236}">
                <a16:creationId xmlns:a16="http://schemas.microsoft.com/office/drawing/2014/main" id="{7980C8C0-907B-0E9E-B942-A872649CF15F}"/>
              </a:ext>
            </a:extLst>
          </p:cNvPr>
          <p:cNvPicPr>
            <a:picLocks noChangeAspect="1"/>
          </p:cNvPicPr>
          <p:nvPr/>
        </p:nvPicPr>
        <p:blipFill rotWithShape="1">
          <a:blip r:embed="rId3">
            <a:extLst>
              <a:ext uri="{28A0092B-C50C-407E-A947-70E740481C1C}">
                <a14:useLocalDpi xmlns:a14="http://schemas.microsoft.com/office/drawing/2010/main" val="0"/>
              </a:ext>
            </a:extLst>
          </a:blip>
          <a:srcRect l="14039" t="38771" r="42353" b="21009"/>
          <a:stretch/>
        </p:blipFill>
        <p:spPr>
          <a:xfrm>
            <a:off x="64364" y="1363980"/>
            <a:ext cx="5795416" cy="4009731"/>
          </a:xfrm>
          <a:prstGeom prst="rect">
            <a:avLst/>
          </a:prstGeom>
        </p:spPr>
      </p:pic>
      <p:sp>
        <p:nvSpPr>
          <p:cNvPr id="5" name="TextBox 4">
            <a:extLst>
              <a:ext uri="{FF2B5EF4-FFF2-40B4-BE49-F238E27FC236}">
                <a16:creationId xmlns:a16="http://schemas.microsoft.com/office/drawing/2014/main" id="{DAF05494-3CF4-9FCE-3135-56830F7185DD}"/>
              </a:ext>
            </a:extLst>
          </p:cNvPr>
          <p:cNvSpPr txBox="1"/>
          <p:nvPr/>
        </p:nvSpPr>
        <p:spPr>
          <a:xfrm>
            <a:off x="621438" y="332166"/>
            <a:ext cx="11133682"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Analysis on some imp Categorical columns : </a:t>
            </a:r>
          </a:p>
        </p:txBody>
      </p:sp>
      <p:sp>
        <p:nvSpPr>
          <p:cNvPr id="6" name="TextBox 5">
            <a:extLst>
              <a:ext uri="{FF2B5EF4-FFF2-40B4-BE49-F238E27FC236}">
                <a16:creationId xmlns:a16="http://schemas.microsoft.com/office/drawing/2014/main" id="{7601AA56-D51E-1F5D-3487-4D0BE2EFC614}"/>
              </a:ext>
            </a:extLst>
          </p:cNvPr>
          <p:cNvSpPr txBox="1"/>
          <p:nvPr/>
        </p:nvSpPr>
        <p:spPr>
          <a:xfrm>
            <a:off x="1813566" y="5534957"/>
            <a:ext cx="2962619" cy="458074"/>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Count plot on multiple lines </a:t>
            </a:r>
          </a:p>
        </p:txBody>
      </p:sp>
      <p:sp>
        <p:nvSpPr>
          <p:cNvPr id="7" name="TextBox 6">
            <a:extLst>
              <a:ext uri="{FF2B5EF4-FFF2-40B4-BE49-F238E27FC236}">
                <a16:creationId xmlns:a16="http://schemas.microsoft.com/office/drawing/2014/main" id="{F486D897-91CB-03F8-5DA0-B968F52FE92F}"/>
              </a:ext>
            </a:extLst>
          </p:cNvPr>
          <p:cNvSpPr txBox="1"/>
          <p:nvPr/>
        </p:nvSpPr>
        <p:spPr>
          <a:xfrm>
            <a:off x="8277775" y="5403527"/>
            <a:ext cx="2297010" cy="458074"/>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Count plot on contract</a:t>
            </a:r>
          </a:p>
        </p:txBody>
      </p:sp>
      <p:pic>
        <p:nvPicPr>
          <p:cNvPr id="2" name="Picture 1">
            <a:extLst>
              <a:ext uri="{FF2B5EF4-FFF2-40B4-BE49-F238E27FC236}">
                <a16:creationId xmlns:a16="http://schemas.microsoft.com/office/drawing/2014/main" id="{FAF2C091-54D1-CC0F-4BEF-332C4B409DE1}"/>
              </a:ext>
            </a:extLst>
          </p:cNvPr>
          <p:cNvPicPr>
            <a:picLocks noChangeAspect="1"/>
          </p:cNvPicPr>
          <p:nvPr/>
        </p:nvPicPr>
        <p:blipFill rotWithShape="1">
          <a:blip r:embed="rId4">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9551540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265" y="1578600"/>
            <a:ext cx="58388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5785" y="475459"/>
            <a:ext cx="10646852" cy="646331"/>
          </a:xfrm>
          <a:prstGeom prst="rect">
            <a:avLst/>
          </a:prstGeom>
          <a:noFill/>
        </p:spPr>
        <p:txBody>
          <a:bodyPr wrap="square" rtlCol="0">
            <a:spAutoFit/>
          </a:bodyPr>
          <a:lstStyle/>
          <a:p>
            <a:r>
              <a:rPr lang="en-US" sz="3600" b="1" dirty="0">
                <a:solidFill>
                  <a:srgbClr val="2E75B6"/>
                </a:solidFill>
                <a:latin typeface="Times New Roman" panose="02020603050405020304" pitchFamily="18" charset="0"/>
                <a:cs typeface="Times New Roman" panose="02020603050405020304" pitchFamily="18" charset="0"/>
              </a:rPr>
              <a:t>Relationship between Churn and Contract:</a:t>
            </a:r>
          </a:p>
        </p:txBody>
      </p:sp>
      <p:sp>
        <p:nvSpPr>
          <p:cNvPr id="9" name="TextBox 8"/>
          <p:cNvSpPr txBox="1"/>
          <p:nvPr/>
        </p:nvSpPr>
        <p:spPr>
          <a:xfrm>
            <a:off x="6749568" y="2311688"/>
            <a:ext cx="4663069" cy="253556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Customers on short time contract are more interested with services. and some are not even having any services. </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Customers on long-term contracts are less in number. So, Some precautions should be taken to increase long time contract.</a:t>
            </a:r>
          </a:p>
        </p:txBody>
      </p:sp>
      <p:pic>
        <p:nvPicPr>
          <p:cNvPr id="2" name="Picture 1">
            <a:extLst>
              <a:ext uri="{FF2B5EF4-FFF2-40B4-BE49-F238E27FC236}">
                <a16:creationId xmlns:a16="http://schemas.microsoft.com/office/drawing/2014/main" id="{64C773B5-9F56-0973-2A07-3113B1011423}"/>
              </a:ext>
            </a:extLst>
          </p:cNvPr>
          <p:cNvPicPr>
            <a:picLocks noChangeAspect="1"/>
          </p:cNvPicPr>
          <p:nvPr/>
        </p:nvPicPr>
        <p:blipFill rotWithShape="1">
          <a:blip r:embed="rId3">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030812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4"/>
          <p:cNvSpPr/>
          <p:nvPr/>
        </p:nvSpPr>
        <p:spPr>
          <a:xfrm>
            <a:off x="83942" y="6118119"/>
            <a:ext cx="1617740" cy="7758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endParaRPr lang="en-US" sz="3400" kern="1200" dirty="0"/>
          </a:p>
        </p:txBody>
      </p:sp>
      <p:sp>
        <p:nvSpPr>
          <p:cNvPr id="13" name="Title 9"/>
          <p:cNvSpPr>
            <a:spLocks noGrp="1"/>
          </p:cNvSpPr>
          <p:nvPr>
            <p:ph type="title"/>
          </p:nvPr>
        </p:nvSpPr>
        <p:spPr>
          <a:xfrm>
            <a:off x="676455" y="356007"/>
            <a:ext cx="10972800" cy="659920"/>
          </a:xfrm>
        </p:spPr>
        <p:txBody>
          <a:bodyPr>
            <a:noAutofit/>
          </a:bodyPr>
          <a:lstStyle/>
          <a:p>
            <a:pPr algn="l"/>
            <a:r>
              <a:rPr lang="en-US" sz="3600" b="1" dirty="0">
                <a:latin typeface="Times New Roman" panose="02020603050405020304" pitchFamily="18" charset="0"/>
                <a:cs typeface="Times New Roman" panose="02020603050405020304" pitchFamily="18" charset="0"/>
              </a:rPr>
              <a:t>Relationship Between Churn and Tenure:</a:t>
            </a:r>
          </a:p>
        </p:txBody>
      </p:sp>
      <p:sp>
        <p:nvSpPr>
          <p:cNvPr id="12" name="TextBox 11"/>
          <p:cNvSpPr txBox="1"/>
          <p:nvPr/>
        </p:nvSpPr>
        <p:spPr>
          <a:xfrm>
            <a:off x="7608721" y="2828359"/>
            <a:ext cx="3690468" cy="170456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Customers who have been with the company for a shorter duration may be more likely to churn compared to long-term customers.</a:t>
            </a:r>
          </a:p>
        </p:txBody>
      </p:sp>
      <p:pic>
        <p:nvPicPr>
          <p:cNvPr id="4" name="Picture 3">
            <a:extLst>
              <a:ext uri="{FF2B5EF4-FFF2-40B4-BE49-F238E27FC236}">
                <a16:creationId xmlns:a16="http://schemas.microsoft.com/office/drawing/2014/main" id="{FFA04B1A-83D2-2D82-C5CE-D6A115E90722}"/>
              </a:ext>
            </a:extLst>
          </p:cNvPr>
          <p:cNvPicPr>
            <a:picLocks noChangeAspect="1"/>
          </p:cNvPicPr>
          <p:nvPr/>
        </p:nvPicPr>
        <p:blipFill rotWithShape="1">
          <a:blip r:embed="rId2">
            <a:extLst>
              <a:ext uri="{28A0092B-C50C-407E-A947-70E740481C1C}">
                <a14:useLocalDpi xmlns:a14="http://schemas.microsoft.com/office/drawing/2010/main" val="0"/>
              </a:ext>
            </a:extLst>
          </a:blip>
          <a:srcRect l="11048" t="29427" r="48015" b="23713"/>
          <a:stretch/>
        </p:blipFill>
        <p:spPr>
          <a:xfrm>
            <a:off x="892811" y="1695635"/>
            <a:ext cx="6056629" cy="4515083"/>
          </a:xfrm>
          <a:prstGeom prst="rect">
            <a:avLst/>
          </a:prstGeom>
        </p:spPr>
      </p:pic>
      <p:pic>
        <p:nvPicPr>
          <p:cNvPr id="2" name="Picture 1">
            <a:extLst>
              <a:ext uri="{FF2B5EF4-FFF2-40B4-BE49-F238E27FC236}">
                <a16:creationId xmlns:a16="http://schemas.microsoft.com/office/drawing/2014/main" id="{D0CD1FD6-29F2-29B2-5A03-FC1B09420153}"/>
              </a:ext>
            </a:extLst>
          </p:cNvPr>
          <p:cNvPicPr>
            <a:picLocks noChangeAspect="1"/>
          </p:cNvPicPr>
          <p:nvPr/>
        </p:nvPicPr>
        <p:blipFill rotWithShape="1">
          <a:blip r:embed="rId3">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2353353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2230" y="275905"/>
            <a:ext cx="10799181" cy="646331"/>
          </a:xfrm>
          <a:prstGeom prst="rect">
            <a:avLst/>
          </a:prstGeom>
          <a:noFill/>
        </p:spPr>
        <p:txBody>
          <a:bodyPr wrap="square" rtlCol="0">
            <a:spAutoFit/>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Relationship </a:t>
            </a:r>
            <a:r>
              <a:rPr lang="en-US" sz="3600" b="1" dirty="0">
                <a:solidFill>
                  <a:srgbClr val="2E75B6"/>
                </a:solidFill>
                <a:latin typeface="Times New Roman" panose="02020603050405020304" pitchFamily="18" charset="0"/>
                <a:cs typeface="Times New Roman" panose="02020603050405020304" pitchFamily="18" charset="0"/>
              </a:rPr>
              <a:t>Between</a:t>
            </a:r>
            <a:r>
              <a:rPr lang="en-US" sz="3600" b="1" dirty="0">
                <a:solidFill>
                  <a:schemeClr val="accent5">
                    <a:lumMod val="75000"/>
                  </a:schemeClr>
                </a:solidFill>
                <a:latin typeface="Times New Roman" panose="02020603050405020304" pitchFamily="18" charset="0"/>
                <a:cs typeface="Times New Roman" panose="02020603050405020304" pitchFamily="18" charset="0"/>
              </a:rPr>
              <a:t> Churn and Monthly Charges :</a:t>
            </a:r>
          </a:p>
        </p:txBody>
      </p:sp>
      <p:sp>
        <p:nvSpPr>
          <p:cNvPr id="3" name="TextBox 2"/>
          <p:cNvSpPr txBox="1"/>
          <p:nvPr/>
        </p:nvSpPr>
        <p:spPr>
          <a:xfrm>
            <a:off x="6895231" y="2346800"/>
            <a:ext cx="4677811" cy="171136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t>Higher monthly charges could potentially contribute to customer churn, especially if customers perceive that they are not receiving sufficient value for the cost.</a:t>
            </a:r>
          </a:p>
        </p:txBody>
      </p:sp>
      <p:pic>
        <p:nvPicPr>
          <p:cNvPr id="5" name="Picture 4">
            <a:extLst>
              <a:ext uri="{FF2B5EF4-FFF2-40B4-BE49-F238E27FC236}">
                <a16:creationId xmlns:a16="http://schemas.microsoft.com/office/drawing/2014/main" id="{2030C1D3-B759-E6E5-1561-D327A1D76440}"/>
              </a:ext>
            </a:extLst>
          </p:cNvPr>
          <p:cNvPicPr>
            <a:picLocks noChangeAspect="1"/>
          </p:cNvPicPr>
          <p:nvPr/>
        </p:nvPicPr>
        <p:blipFill rotWithShape="1">
          <a:blip r:embed="rId2">
            <a:extLst>
              <a:ext uri="{28A0092B-C50C-407E-A947-70E740481C1C}">
                <a14:useLocalDpi xmlns:a14="http://schemas.microsoft.com/office/drawing/2010/main" val="0"/>
              </a:ext>
            </a:extLst>
          </a:blip>
          <a:srcRect l="10246" t="24305" r="50001" b="29451"/>
          <a:stretch/>
        </p:blipFill>
        <p:spPr>
          <a:xfrm>
            <a:off x="280478" y="1472185"/>
            <a:ext cx="5356367" cy="3504930"/>
          </a:xfrm>
          <a:prstGeom prst="rect">
            <a:avLst/>
          </a:prstGeom>
        </p:spPr>
      </p:pic>
      <p:pic>
        <p:nvPicPr>
          <p:cNvPr id="2" name="Picture 1">
            <a:extLst>
              <a:ext uri="{FF2B5EF4-FFF2-40B4-BE49-F238E27FC236}">
                <a16:creationId xmlns:a16="http://schemas.microsoft.com/office/drawing/2014/main" id="{104E36C2-A1F2-9309-CCBD-C828AA2EC682}"/>
              </a:ext>
            </a:extLst>
          </p:cNvPr>
          <p:cNvPicPr>
            <a:picLocks noChangeAspect="1"/>
          </p:cNvPicPr>
          <p:nvPr/>
        </p:nvPicPr>
        <p:blipFill rotWithShape="1">
          <a:blip r:embed="rId3">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997755410"/>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699" y="84323"/>
            <a:ext cx="9988952" cy="1223616"/>
          </a:xfrm>
        </p:spPr>
        <p:txBody>
          <a:bodyPr>
            <a:noAutofit/>
          </a:bodyPr>
          <a:lstStyle/>
          <a:p>
            <a:pPr algn="l">
              <a:lnSpc>
                <a:spcPct val="150000"/>
              </a:lnSpc>
            </a:pPr>
            <a:r>
              <a:rPr lang="en-US" sz="3600" b="1" dirty="0">
                <a:latin typeface="Times New Roman" panose="02020603050405020304" pitchFamily="18" charset="0"/>
                <a:cs typeface="Times New Roman" panose="02020603050405020304" pitchFamily="18" charset="0"/>
              </a:rPr>
              <a:t>Relationship Between Churn and Total Charges :</a:t>
            </a:r>
          </a:p>
        </p:txBody>
      </p:sp>
      <p:sp>
        <p:nvSpPr>
          <p:cNvPr id="5" name="TextBox 4"/>
          <p:cNvSpPr txBox="1"/>
          <p:nvPr/>
        </p:nvSpPr>
        <p:spPr>
          <a:xfrm>
            <a:off x="6272340" y="2562339"/>
            <a:ext cx="4318495" cy="212686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t>Customers with higher cumulative charges over their tenure may be less likely to churn, as this indicates a stronger investment in the company's services.</a:t>
            </a:r>
          </a:p>
        </p:txBody>
      </p:sp>
      <p:pic>
        <p:nvPicPr>
          <p:cNvPr id="4" name="Picture 3">
            <a:extLst>
              <a:ext uri="{FF2B5EF4-FFF2-40B4-BE49-F238E27FC236}">
                <a16:creationId xmlns:a16="http://schemas.microsoft.com/office/drawing/2014/main" id="{B458B0CF-49B1-92C2-F5E1-84786000CF13}"/>
              </a:ext>
            </a:extLst>
          </p:cNvPr>
          <p:cNvPicPr>
            <a:picLocks noChangeAspect="1"/>
          </p:cNvPicPr>
          <p:nvPr/>
        </p:nvPicPr>
        <p:blipFill rotWithShape="1">
          <a:blip r:embed="rId2">
            <a:extLst>
              <a:ext uri="{28A0092B-C50C-407E-A947-70E740481C1C}">
                <a14:useLocalDpi xmlns:a14="http://schemas.microsoft.com/office/drawing/2010/main" val="0"/>
              </a:ext>
            </a:extLst>
          </a:blip>
          <a:srcRect l="11994" t="24198" r="50221" b="29451"/>
          <a:stretch/>
        </p:blipFill>
        <p:spPr>
          <a:xfrm>
            <a:off x="960699" y="2423443"/>
            <a:ext cx="5135301" cy="3375709"/>
          </a:xfrm>
          <a:prstGeom prst="rect">
            <a:avLst/>
          </a:prstGeom>
        </p:spPr>
      </p:pic>
      <p:pic>
        <p:nvPicPr>
          <p:cNvPr id="3" name="Picture 2">
            <a:extLst>
              <a:ext uri="{FF2B5EF4-FFF2-40B4-BE49-F238E27FC236}">
                <a16:creationId xmlns:a16="http://schemas.microsoft.com/office/drawing/2014/main" id="{321827E5-B8A4-7EF9-986C-2590B7C8159A}"/>
              </a:ext>
            </a:extLst>
          </p:cNvPr>
          <p:cNvPicPr>
            <a:picLocks noChangeAspect="1"/>
          </p:cNvPicPr>
          <p:nvPr/>
        </p:nvPicPr>
        <p:blipFill rotWithShape="1">
          <a:blip r:embed="rId3">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2011543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79124" y="206417"/>
            <a:ext cx="11311617" cy="582899"/>
          </a:xfrm>
        </p:spPr>
        <p:txBody>
          <a:bodyPr>
            <a:noAutofit/>
          </a:bodyPr>
          <a:lstStyle/>
          <a:p>
            <a:pPr algn="l"/>
            <a:r>
              <a:rPr lang="en-US" sz="3600" b="1" dirty="0">
                <a:solidFill>
                  <a:srgbClr val="2E75B6"/>
                </a:solidFill>
                <a:latin typeface="Times New Roman" panose="02020603050405020304" pitchFamily="18" charset="0"/>
                <a:cs typeface="Times New Roman" panose="02020603050405020304" pitchFamily="18" charset="0"/>
              </a:rPr>
              <a:t>Relationship Between Churn and Services Subscribed:</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589" y="2920406"/>
            <a:ext cx="3274937" cy="242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98" y="1002547"/>
            <a:ext cx="2875347" cy="2069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4853" y="868015"/>
            <a:ext cx="3059953" cy="2201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468" y="2920406"/>
            <a:ext cx="3148413" cy="2333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9969" y="895576"/>
            <a:ext cx="3230142" cy="230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97150" y="5062745"/>
            <a:ext cx="7279689" cy="1704569"/>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The specific services customers have signed up for may impact churn. For example, customers who have subscribed to multiple services may be less likely to churn compared to those with fewer services, as they have a higher level of engagement and dependency on the company.</a:t>
            </a:r>
          </a:p>
        </p:txBody>
      </p:sp>
      <p:pic>
        <p:nvPicPr>
          <p:cNvPr id="2" name="Picture 1">
            <a:extLst>
              <a:ext uri="{FF2B5EF4-FFF2-40B4-BE49-F238E27FC236}">
                <a16:creationId xmlns:a16="http://schemas.microsoft.com/office/drawing/2014/main" id="{8F11D595-B19D-54C6-2AE9-0FEB615DB38B}"/>
              </a:ext>
            </a:extLst>
          </p:cNvPr>
          <p:cNvPicPr>
            <a:picLocks noChangeAspect="1"/>
          </p:cNvPicPr>
          <p:nvPr/>
        </p:nvPicPr>
        <p:blipFill rotWithShape="1">
          <a:blip r:embed="rId7">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504266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50416" y="1162976"/>
            <a:ext cx="9274304" cy="5028556"/>
          </a:xfrm>
          <a:prstGeom prst="rect">
            <a:avLst/>
          </a:prstGeom>
          <a:noFill/>
        </p:spPr>
        <p:txBody>
          <a:bodyPr wrap="square" rtlCol="0">
            <a:spAutoFit/>
          </a:bodyPr>
          <a:lstStyle/>
          <a:p>
            <a:pPr>
              <a:lnSpc>
                <a:spcPct val="150000"/>
              </a:lnSpc>
            </a:pPr>
            <a:r>
              <a:rPr lang="en-US" b="1" i="0" dirty="0">
                <a:effectLst/>
                <a:latin typeface="Times New Roman" panose="02020603050405020304" pitchFamily="18" charset="0"/>
                <a:cs typeface="Times New Roman" panose="02020603050405020304" pitchFamily="18" charset="0"/>
              </a:rPr>
              <a:t>What are the main factors contributing to customer churn ?</a:t>
            </a:r>
          </a:p>
          <a:p>
            <a:pPr marL="742950" lvl="1" indent="-285750">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Service quality issues, such as network issues, call dropouts</a:t>
            </a:r>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or slow data speeds.</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a:t>
            </a:r>
            <a:r>
              <a:rPr lang="en-US" b="0" i="0" dirty="0">
                <a:effectLst/>
                <a:latin typeface="Times New Roman" panose="02020603050405020304" pitchFamily="18" charset="0"/>
                <a:cs typeface="Times New Roman" panose="02020603050405020304" pitchFamily="18" charset="0"/>
              </a:rPr>
              <a:t>ffordability of plans and packages offered by competitors.</a:t>
            </a:r>
          </a:p>
          <a:p>
            <a:pPr marL="742950" lvl="1" indent="-285750">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Availability and effectiveness of customer support and assistance.</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Lack of</a:t>
            </a:r>
            <a:r>
              <a:rPr lang="en-US" b="0" i="0" dirty="0">
                <a:effectLst/>
                <a:latin typeface="Times New Roman" panose="02020603050405020304" pitchFamily="18" charset="0"/>
                <a:cs typeface="Times New Roman" panose="02020603050405020304" pitchFamily="18" charset="0"/>
              </a:rPr>
              <a:t> promotions.</a:t>
            </a:r>
          </a:p>
          <a:p>
            <a:pPr lvl="1">
              <a:lnSpc>
                <a:spcPct val="150000"/>
              </a:lnSpc>
            </a:pPr>
            <a:endParaRPr lang="en-US" b="1" i="0" dirty="0">
              <a:effectLst/>
              <a:latin typeface="Times New Roman" panose="02020603050405020304" pitchFamily="18" charset="0"/>
              <a:cs typeface="Times New Roman" panose="02020603050405020304" pitchFamily="18" charset="0"/>
            </a:endParaRPr>
          </a:p>
          <a:p>
            <a:pPr algn="l">
              <a:lnSpc>
                <a:spcPct val="150000"/>
              </a:lnSpc>
            </a:pPr>
            <a:r>
              <a:rPr lang="en-US" b="1" i="0" dirty="0">
                <a:effectLst/>
                <a:latin typeface="Times New Roman" panose="02020603050405020304" pitchFamily="18" charset="0"/>
                <a:cs typeface="Times New Roman" panose="02020603050405020304" pitchFamily="18" charset="0"/>
              </a:rPr>
              <a:t>What are the most effective strategies to attract and retain customers</a:t>
            </a:r>
            <a:r>
              <a:rPr lang="en-US" b="1" dirty="0">
                <a:latin typeface="Times New Roman" panose="02020603050405020304" pitchFamily="18" charset="0"/>
                <a:cs typeface="Times New Roman" panose="02020603050405020304" pitchFamily="18" charset="0"/>
              </a:rPr>
              <a:t> ?</a:t>
            </a:r>
          </a:p>
          <a:p>
            <a:pPr marL="742950" lvl="1" indent="-285750">
              <a:lnSpc>
                <a:spcPct val="15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Proper Marketing and Promotions.</a:t>
            </a:r>
          </a:p>
          <a:p>
            <a:pPr marL="742950" lvl="1" indent="-285750">
              <a:lnSpc>
                <a:spcPct val="15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Customer Segmentation.</a:t>
            </a:r>
          </a:p>
          <a:p>
            <a:pPr marL="742950" lvl="1" indent="-285750">
              <a:lnSpc>
                <a:spcPct val="15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Pricing and Value Proposition.</a:t>
            </a:r>
            <a:endParaRPr lang="en-I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Network Coverage and Quality.</a:t>
            </a:r>
          </a:p>
          <a:p>
            <a:pPr marL="742950" lvl="1"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Introducing Combo Packages.</a:t>
            </a:r>
            <a:endParaRPr lang="en-US" b="0" i="0" dirty="0">
              <a:effectLst/>
              <a:latin typeface="Times New Roman" panose="02020603050405020304" pitchFamily="18" charset="0"/>
              <a:cs typeface="Times New Roman" panose="02020603050405020304" pitchFamily="18" charset="0"/>
            </a:endParaRPr>
          </a:p>
        </p:txBody>
      </p:sp>
      <p:sp>
        <p:nvSpPr>
          <p:cNvPr id="3" name="Title 8">
            <a:extLst>
              <a:ext uri="{FF2B5EF4-FFF2-40B4-BE49-F238E27FC236}">
                <a16:creationId xmlns:a16="http://schemas.microsoft.com/office/drawing/2014/main" id="{05729846-685B-A8FD-A581-04E88B2689EF}"/>
              </a:ext>
            </a:extLst>
          </p:cNvPr>
          <p:cNvSpPr txBox="1">
            <a:spLocks/>
          </p:cNvSpPr>
          <p:nvPr/>
        </p:nvSpPr>
        <p:spPr>
          <a:xfrm>
            <a:off x="405758" y="312951"/>
            <a:ext cx="10664697" cy="5828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E75B6"/>
                </a:solidFill>
                <a:latin typeface="Times New Roman" panose="02020603050405020304" pitchFamily="18" charset="0"/>
                <a:cs typeface="Times New Roman" panose="02020603050405020304" pitchFamily="18" charset="0"/>
              </a:rPr>
              <a:t>KEY BUSINESS QUESTIONS :</a:t>
            </a:r>
          </a:p>
        </p:txBody>
      </p:sp>
      <p:pic>
        <p:nvPicPr>
          <p:cNvPr id="8" name="Picture 7">
            <a:extLst>
              <a:ext uri="{FF2B5EF4-FFF2-40B4-BE49-F238E27FC236}">
                <a16:creationId xmlns:a16="http://schemas.microsoft.com/office/drawing/2014/main" id="{EC3D9866-C49F-91FA-C7B4-93DA09FB17B0}"/>
              </a:ext>
            </a:extLst>
          </p:cNvPr>
          <p:cNvPicPr>
            <a:picLocks noChangeAspect="1"/>
          </p:cNvPicPr>
          <p:nvPr/>
        </p:nvPicPr>
        <p:blipFill rotWithShape="1">
          <a:blip r:embed="rId2">
            <a:extLst>
              <a:ext uri="{28A0092B-C50C-407E-A947-70E740481C1C}">
                <a14:useLocalDpi xmlns:a14="http://schemas.microsoft.com/office/drawing/2010/main" val="0"/>
              </a:ext>
            </a:extLst>
          </a:blip>
          <a:srcRect r="30690"/>
          <a:stretch/>
        </p:blipFill>
        <p:spPr>
          <a:xfrm>
            <a:off x="8199121" y="2220362"/>
            <a:ext cx="3891280" cy="4184873"/>
          </a:xfrm>
          <a:prstGeom prst="rect">
            <a:avLst/>
          </a:prstGeom>
        </p:spPr>
      </p:pic>
      <p:pic>
        <p:nvPicPr>
          <p:cNvPr id="2" name="Picture 1">
            <a:extLst>
              <a:ext uri="{FF2B5EF4-FFF2-40B4-BE49-F238E27FC236}">
                <a16:creationId xmlns:a16="http://schemas.microsoft.com/office/drawing/2014/main" id="{4F62E38B-BEE4-C98F-B3B5-F0A111869AEC}"/>
              </a:ext>
            </a:extLst>
          </p:cNvPr>
          <p:cNvPicPr>
            <a:picLocks noChangeAspect="1"/>
          </p:cNvPicPr>
          <p:nvPr/>
        </p:nvPicPr>
        <p:blipFill rotWithShape="1">
          <a:blip r:embed="rId3">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621621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517" y="0"/>
            <a:ext cx="3985404" cy="1293028"/>
          </a:xfrm>
        </p:spPr>
        <p:txBody>
          <a:bodyPr>
            <a:normAutofit/>
          </a:bodyPr>
          <a:lstStyle/>
          <a:p>
            <a:r>
              <a:rPr lang="en-IN" sz="3600" b="1" dirty="0">
                <a:latin typeface="Times New Roman" panose="02020603050405020304" pitchFamily="18" charset="0"/>
                <a:cs typeface="Times New Roman" panose="02020603050405020304" pitchFamily="18" charset="0"/>
              </a:rPr>
              <a:t>CONCLUSION :</a:t>
            </a:r>
            <a:endParaRPr lang="en-US"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ADC606D-8DAF-1578-088D-68ABC7432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019" y="1293028"/>
            <a:ext cx="4305132" cy="4305132"/>
          </a:xfrm>
          <a:prstGeom prst="rect">
            <a:avLst/>
          </a:prstGeom>
        </p:spPr>
      </p:pic>
      <p:sp>
        <p:nvSpPr>
          <p:cNvPr id="7" name="TextBox 6">
            <a:extLst>
              <a:ext uri="{FF2B5EF4-FFF2-40B4-BE49-F238E27FC236}">
                <a16:creationId xmlns:a16="http://schemas.microsoft.com/office/drawing/2014/main" id="{115F1C25-D3BB-5EB5-6144-2EEA7D385670}"/>
              </a:ext>
            </a:extLst>
          </p:cNvPr>
          <p:cNvSpPr txBox="1"/>
          <p:nvPr/>
        </p:nvSpPr>
        <p:spPr>
          <a:xfrm>
            <a:off x="861060" y="1269614"/>
            <a:ext cx="6342380" cy="4613058"/>
          </a:xfrm>
          <a:prstGeom prst="rect">
            <a:avLst/>
          </a:prstGeom>
          <a:noFill/>
        </p:spPr>
        <p:txBody>
          <a:bodyPr wrap="square">
            <a:spAutoFit/>
          </a:bodyPr>
          <a:lstStyle/>
          <a:p>
            <a:pPr algn="just">
              <a:lnSpc>
                <a:spcPct val="150000"/>
              </a:lnSpc>
            </a:pPr>
            <a:r>
              <a:rPr lang="en-US" b="0" i="0" dirty="0">
                <a:effectLst/>
                <a:latin typeface="Times New Roman" panose="02020603050405020304" pitchFamily="18" charset="0"/>
                <a:cs typeface="Times New Roman" panose="02020603050405020304" pitchFamily="18" charset="0"/>
              </a:rPr>
              <a:t>Our EDA project focused on understanding and addressing the issue of churn in the telecommunication sector. Through comprehensive data analysis and exploration, we identified several significant factors and trends related to customer churn.</a:t>
            </a:r>
          </a:p>
          <a:p>
            <a:pPr algn="just">
              <a:lnSpc>
                <a:spcPct val="150000"/>
              </a:lnSpc>
            </a:pPr>
            <a:endParaRPr lang="en-US" b="0" i="0" dirty="0">
              <a:effectLst/>
              <a:latin typeface="Times New Roman" panose="02020603050405020304" pitchFamily="18" charset="0"/>
              <a:cs typeface="Times New Roman" panose="02020603050405020304" pitchFamily="18" charset="0"/>
            </a:endParaRPr>
          </a:p>
          <a:p>
            <a:pPr algn="just">
              <a:lnSpc>
                <a:spcPct val="150000"/>
              </a:lnSpc>
            </a:pPr>
            <a:r>
              <a:rPr lang="en-US" b="0" i="0" dirty="0">
                <a:effectLst/>
                <a:latin typeface="Times New Roman" panose="02020603050405020304" pitchFamily="18" charset="0"/>
                <a:cs typeface="Times New Roman" panose="02020603050405020304" pitchFamily="18" charset="0"/>
              </a:rPr>
              <a:t>We discovered that factors such as contract</a:t>
            </a:r>
            <a:r>
              <a:rPr lang="en-US" dirty="0">
                <a:latin typeface="Times New Roman" panose="02020603050405020304" pitchFamily="18" charset="0"/>
                <a:cs typeface="Times New Roman" panose="02020603050405020304" pitchFamily="18" charset="0"/>
              </a:rPr>
              <a:t>, tenure</a:t>
            </a:r>
            <a:r>
              <a:rPr lang="en-US" b="0" i="0" dirty="0">
                <a:effectLst/>
                <a:latin typeface="Times New Roman" panose="02020603050405020304" pitchFamily="18" charset="0"/>
                <a:cs typeface="Times New Roman" panose="02020603050405020304" pitchFamily="18" charset="0"/>
              </a:rPr>
              <a:t>, monthly charges, total charges are playing crucial roles in influencing customer churn. </a:t>
            </a:r>
          </a:p>
          <a:p>
            <a:pPr algn="just">
              <a:lnSpc>
                <a:spcPct val="150000"/>
              </a:lnSpc>
            </a:pPr>
            <a:endParaRPr lang="en-US" b="0" i="0" dirty="0">
              <a:effectLst/>
              <a:latin typeface="Times New Roman" panose="02020603050405020304" pitchFamily="18" charset="0"/>
              <a:cs typeface="Times New Roman" panose="02020603050405020304" pitchFamily="18" charset="0"/>
            </a:endParaRPr>
          </a:p>
          <a:p>
            <a:pPr algn="just">
              <a:lnSpc>
                <a:spcPct val="150000"/>
              </a:lnSpc>
            </a:pPr>
            <a:r>
              <a:rPr lang="en-US" b="0" i="0" dirty="0">
                <a:effectLst/>
                <a:latin typeface="Times New Roman" panose="02020603050405020304" pitchFamily="18" charset="0"/>
                <a:cs typeface="Times New Roman" panose="02020603050405020304" pitchFamily="18" charset="0"/>
              </a:rPr>
              <a:t>It is essential for telecommunication companies to regularly evaluate and refine their strategies to </a:t>
            </a:r>
            <a:r>
              <a:rPr lang="en-US" dirty="0">
                <a:latin typeface="Times New Roman" panose="02020603050405020304" pitchFamily="18" charset="0"/>
                <a:cs typeface="Times New Roman" panose="02020603050405020304" pitchFamily="18" charset="0"/>
              </a:rPr>
              <a:t>regulate churn rate.</a:t>
            </a:r>
            <a:r>
              <a:rPr lang="en-US" b="0" i="0" dirty="0">
                <a:effectLst/>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EF59FB5-2A5D-2803-CB3D-F69188517025}"/>
              </a:ext>
            </a:extLst>
          </p:cNvPr>
          <p:cNvPicPr>
            <a:picLocks noChangeAspect="1"/>
          </p:cNvPicPr>
          <p:nvPr/>
        </p:nvPicPr>
        <p:blipFill rotWithShape="1">
          <a:blip r:embed="rId3">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566858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515" y="0"/>
            <a:ext cx="5406502" cy="1370093"/>
          </a:xfrm>
        </p:spPr>
        <p:txBody>
          <a:bodyPr/>
          <a:lstStyle/>
          <a:p>
            <a:pPr algn="l"/>
            <a:r>
              <a:rPr lang="en-US" sz="3600" b="1" dirty="0">
                <a:solidFill>
                  <a:srgbClr val="2E75B6"/>
                </a:solidFill>
                <a:latin typeface="Times New Roman" panose="02020603050405020304" pitchFamily="18" charset="0"/>
                <a:cs typeface="Times New Roman" panose="02020603050405020304" pitchFamily="18" charset="0"/>
              </a:rPr>
              <a:t>RECOMMENDATIONS :</a:t>
            </a:r>
          </a:p>
        </p:txBody>
      </p:sp>
      <p:pic>
        <p:nvPicPr>
          <p:cNvPr id="5" name="Picture 4">
            <a:extLst>
              <a:ext uri="{FF2B5EF4-FFF2-40B4-BE49-F238E27FC236}">
                <a16:creationId xmlns:a16="http://schemas.microsoft.com/office/drawing/2014/main" id="{E9BB183E-0A2F-79F8-D6B0-C2AA7484636E}"/>
              </a:ext>
            </a:extLst>
          </p:cNvPr>
          <p:cNvPicPr>
            <a:picLocks noChangeAspect="1"/>
          </p:cNvPicPr>
          <p:nvPr/>
        </p:nvPicPr>
        <p:blipFill rotWithShape="1">
          <a:blip r:embed="rId2">
            <a:extLst>
              <a:ext uri="{28A0092B-C50C-407E-A947-70E740481C1C}">
                <a14:useLocalDpi xmlns:a14="http://schemas.microsoft.com/office/drawing/2010/main" val="0"/>
              </a:ext>
            </a:extLst>
          </a:blip>
          <a:srcRect l="31999" t="23591" r="31340" b="26968"/>
          <a:stretch/>
        </p:blipFill>
        <p:spPr>
          <a:xfrm>
            <a:off x="7200627" y="2787586"/>
            <a:ext cx="4734840" cy="3595456"/>
          </a:xfrm>
          <a:prstGeom prst="rect">
            <a:avLst/>
          </a:prstGeom>
        </p:spPr>
      </p:pic>
      <p:sp>
        <p:nvSpPr>
          <p:cNvPr id="7" name="TextBox 6">
            <a:extLst>
              <a:ext uri="{FF2B5EF4-FFF2-40B4-BE49-F238E27FC236}">
                <a16:creationId xmlns:a16="http://schemas.microsoft.com/office/drawing/2014/main" id="{BD957571-D7C6-6476-4D48-1F27983279CE}"/>
              </a:ext>
            </a:extLst>
          </p:cNvPr>
          <p:cNvSpPr txBox="1"/>
          <p:nvPr/>
        </p:nvSpPr>
        <p:spPr>
          <a:xfrm>
            <a:off x="1016000" y="1370093"/>
            <a:ext cx="6776720" cy="3331938"/>
          </a:xfrm>
          <a:prstGeom prst="rect">
            <a:avLst/>
          </a:prstGeom>
          <a:noFill/>
        </p:spPr>
        <p:txBody>
          <a:bodyPr wrap="square">
            <a:spAutoFit/>
          </a:bodyPr>
          <a:lstStyle/>
          <a:p>
            <a:pPr>
              <a:lnSpc>
                <a:spcPct val="200000"/>
              </a:lnSpc>
            </a:pPr>
            <a:r>
              <a:rPr lang="en-IN" b="0" i="0" dirty="0">
                <a:effectLst/>
                <a:latin typeface="Times New Roman" panose="02020603050405020304" pitchFamily="18" charset="0"/>
                <a:cs typeface="Times New Roman" panose="02020603050405020304" pitchFamily="18" charset="0"/>
              </a:rPr>
              <a:t>Few recommendations to reduce churn or to retain lost costumers.</a:t>
            </a:r>
          </a:p>
          <a:p>
            <a:pPr marL="285750" indent="-285750">
              <a:lnSpc>
                <a:spcPct val="20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Improve Customer Experience.</a:t>
            </a:r>
          </a:p>
          <a:p>
            <a:pPr marL="285750" indent="-285750">
              <a:lnSpc>
                <a:spcPct val="20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Offer Packages and Pricing.</a:t>
            </a:r>
            <a:endParaRPr lang="en-IN"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Proactive Churn Prediction and Prevention.</a:t>
            </a:r>
            <a:endParaRPr lang="en-IN" b="0" i="0" dirty="0">
              <a:effectLst/>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Enhance Network Quality and Reliability.</a:t>
            </a:r>
            <a:endParaRPr lang="en-IN"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Build Strong Customer Relationships.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752DE9F-AB27-F4FA-B008-63D3CDE4E746}"/>
              </a:ext>
            </a:extLst>
          </p:cNvPr>
          <p:cNvPicPr>
            <a:picLocks noChangeAspect="1"/>
          </p:cNvPicPr>
          <p:nvPr/>
        </p:nvPicPr>
        <p:blipFill rotWithShape="1">
          <a:blip r:embed="rId3">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02265213"/>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0"/>
            <a:ext cx="6081204" cy="1293028"/>
          </a:xfrm>
        </p:spPr>
        <p:txBody>
          <a:bodyPr/>
          <a:lstStyle/>
          <a:p>
            <a:pPr algn="l"/>
            <a:r>
              <a:rPr lang="en-US" sz="3600" b="1" dirty="0">
                <a:latin typeface="Times New Roman" panose="02020603050405020304" pitchFamily="18" charset="0"/>
                <a:cs typeface="Times New Roman" panose="02020603050405020304" pitchFamily="18" charset="0"/>
              </a:rPr>
              <a:t>CHALLENGES FACED :</a:t>
            </a:r>
          </a:p>
        </p:txBody>
      </p:sp>
      <p:pic>
        <p:nvPicPr>
          <p:cNvPr id="5" name="Picture 4">
            <a:extLst>
              <a:ext uri="{FF2B5EF4-FFF2-40B4-BE49-F238E27FC236}">
                <a16:creationId xmlns:a16="http://schemas.microsoft.com/office/drawing/2014/main" id="{D4ED37AE-7B99-A663-5245-619A2E315C8C}"/>
              </a:ext>
            </a:extLst>
          </p:cNvPr>
          <p:cNvPicPr>
            <a:picLocks noChangeAspect="1"/>
          </p:cNvPicPr>
          <p:nvPr/>
        </p:nvPicPr>
        <p:blipFill rotWithShape="1">
          <a:blip r:embed="rId2">
            <a:extLst>
              <a:ext uri="{28A0092B-C50C-407E-A947-70E740481C1C}">
                <a14:useLocalDpi xmlns:a14="http://schemas.microsoft.com/office/drawing/2010/main" val="0"/>
              </a:ext>
            </a:extLst>
          </a:blip>
          <a:srcRect b="12671"/>
          <a:stretch/>
        </p:blipFill>
        <p:spPr>
          <a:xfrm>
            <a:off x="5868439" y="1671272"/>
            <a:ext cx="6285859" cy="5222240"/>
          </a:xfrm>
          <a:prstGeom prst="rect">
            <a:avLst/>
          </a:prstGeom>
        </p:spPr>
      </p:pic>
      <p:sp>
        <p:nvSpPr>
          <p:cNvPr id="3" name="TextBox 2">
            <a:extLst>
              <a:ext uri="{FF2B5EF4-FFF2-40B4-BE49-F238E27FC236}">
                <a16:creationId xmlns:a16="http://schemas.microsoft.com/office/drawing/2014/main" id="{E729451E-4B4C-1BF3-1C77-CAE045870069}"/>
              </a:ext>
            </a:extLst>
          </p:cNvPr>
          <p:cNvSpPr txBox="1"/>
          <p:nvPr/>
        </p:nvSpPr>
        <p:spPr>
          <a:xfrm>
            <a:off x="763478" y="1447060"/>
            <a:ext cx="5523022" cy="295106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gather Domain knowledge.</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While converting data type of column ‘</a:t>
            </a:r>
            <a:r>
              <a:rPr lang="en-US" dirty="0" err="1">
                <a:latin typeface="Times New Roman" panose="02020603050405020304" pitchFamily="18" charset="0"/>
                <a:cs typeface="Times New Roman" panose="02020603050405020304" pitchFamily="18" charset="0"/>
              </a:rPr>
              <a:t>TotalCharges</a:t>
            </a:r>
            <a:r>
              <a:rPr lang="en-US" dirty="0">
                <a:latin typeface="Times New Roman" panose="02020603050405020304" pitchFamily="18" charset="0"/>
                <a:cs typeface="Times New Roman" panose="02020603050405020304" pitchFamily="18" charset="0"/>
              </a:rPr>
              <a:t>’ from Object type to Float type.</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As there are many columns EDA took time to find out the columns which really impacts churn.</a:t>
            </a:r>
          </a:p>
          <a:p>
            <a:pPr marL="285750" indent="-285750" algn="just">
              <a:lnSpc>
                <a:spcPct val="15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1157FA9-7F34-A6BF-3293-CBDF2066956B}"/>
              </a:ext>
            </a:extLst>
          </p:cNvPr>
          <p:cNvPicPr>
            <a:picLocks noChangeAspect="1"/>
          </p:cNvPicPr>
          <p:nvPr/>
        </p:nvPicPr>
        <p:blipFill rotWithShape="1">
          <a:blip r:embed="rId3">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21965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CB9C-C168-3356-5C51-BE1F8256DF5B}"/>
              </a:ext>
            </a:extLst>
          </p:cNvPr>
          <p:cNvSpPr>
            <a:spLocks noGrp="1"/>
          </p:cNvSpPr>
          <p:nvPr>
            <p:ph type="title"/>
          </p:nvPr>
        </p:nvSpPr>
        <p:spPr>
          <a:xfrm>
            <a:off x="721104" y="2997885"/>
            <a:ext cx="6065775" cy="1320801"/>
          </a:xfrm>
        </p:spPr>
        <p:txBody>
          <a:bodyPr>
            <a:normAutofit/>
          </a:bodyPr>
          <a:lstStyle/>
          <a:p>
            <a:pPr>
              <a:lnSpc>
                <a:spcPct val="150000"/>
              </a:lnSpc>
              <a:spcBef>
                <a:spcPts val="0"/>
              </a:spcBef>
            </a:pPr>
            <a:r>
              <a:rPr lang="en-IN" sz="1800" b="1" dirty="0">
                <a:solidFill>
                  <a:schemeClr val="tx1"/>
                </a:solidFill>
                <a:latin typeface="Times New Roman" panose="02020603050405020304" pitchFamily="18" charset="0"/>
                <a:cs typeface="Times New Roman" panose="02020603050405020304" pitchFamily="18" charset="0"/>
                <a:sym typeface="Calibri"/>
              </a:rPr>
              <a:t>NAME			:  SRAVYA DEGALA</a:t>
            </a:r>
            <a:br>
              <a:rPr lang="en-IN" sz="1800" b="1" dirty="0">
                <a:solidFill>
                  <a:schemeClr val="tx1"/>
                </a:solidFill>
                <a:latin typeface="Times New Roman" panose="02020603050405020304" pitchFamily="18" charset="0"/>
                <a:cs typeface="Times New Roman" panose="02020603050405020304" pitchFamily="18" charset="0"/>
                <a:sym typeface="Calibri"/>
              </a:rPr>
            </a:br>
            <a:r>
              <a:rPr lang="en-IN" sz="1800" b="1" dirty="0">
                <a:solidFill>
                  <a:schemeClr val="tx1"/>
                </a:solidFill>
                <a:latin typeface="Times New Roman" panose="02020603050405020304" pitchFamily="18" charset="0"/>
                <a:cs typeface="Times New Roman" panose="02020603050405020304" pitchFamily="18" charset="0"/>
                <a:sym typeface="Calibri"/>
              </a:rPr>
              <a:t>QUALIFICATION	:  </a:t>
            </a:r>
            <a:r>
              <a:rPr lang="en-IN" sz="1800" b="1" dirty="0">
                <a:latin typeface="Times New Roman" panose="02020603050405020304" pitchFamily="18" charset="0"/>
                <a:cs typeface="Times New Roman" panose="02020603050405020304" pitchFamily="18" charset="0"/>
                <a:sym typeface="Calibri"/>
              </a:rPr>
              <a:t>M</a:t>
            </a:r>
            <a:r>
              <a:rPr lang="en-IN" sz="1800" b="1" dirty="0">
                <a:solidFill>
                  <a:schemeClr val="tx1"/>
                </a:solidFill>
                <a:latin typeface="Times New Roman" panose="02020603050405020304" pitchFamily="18" charset="0"/>
                <a:cs typeface="Times New Roman" panose="02020603050405020304" pitchFamily="18" charset="0"/>
                <a:sym typeface="Calibri"/>
              </a:rPr>
              <a:t>. Sc </a:t>
            </a:r>
            <a:r>
              <a:rPr lang="en-IN" sz="1400" b="1" dirty="0">
                <a:latin typeface="Times New Roman" panose="02020603050405020304" pitchFamily="18" charset="0"/>
                <a:cs typeface="Times New Roman" panose="02020603050405020304" pitchFamily="18" charset="0"/>
                <a:sym typeface="Calibri"/>
              </a:rPr>
              <a:t>(Statistics</a:t>
            </a:r>
            <a:r>
              <a:rPr lang="en-IN" sz="1400" b="1" dirty="0">
                <a:solidFill>
                  <a:schemeClr val="tx1"/>
                </a:solidFill>
                <a:latin typeface="Times New Roman" panose="02020603050405020304" pitchFamily="18" charset="0"/>
                <a:cs typeface="Times New Roman" panose="02020603050405020304" pitchFamily="18" charset="0"/>
                <a:sym typeface="Calibri"/>
              </a:rPr>
              <a:t>)</a:t>
            </a:r>
            <a:endParaRPr lang="en-IN" sz="14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B6C7B8A9-55BC-9FD8-E4B1-18B9049724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8980" y="3107184"/>
            <a:ext cx="4129752" cy="3020785"/>
          </a:xfrm>
        </p:spPr>
      </p:pic>
      <p:pic>
        <p:nvPicPr>
          <p:cNvPr id="10" name="Picture 9">
            <a:extLst>
              <a:ext uri="{FF2B5EF4-FFF2-40B4-BE49-F238E27FC236}">
                <a16:creationId xmlns:a16="http://schemas.microsoft.com/office/drawing/2014/main" id="{2B0A2900-9110-D59A-0428-7E6C03A8D01D}"/>
              </a:ext>
            </a:extLst>
          </p:cNvPr>
          <p:cNvPicPr>
            <a:picLocks noChangeAspect="1"/>
          </p:cNvPicPr>
          <p:nvPr/>
        </p:nvPicPr>
        <p:blipFill rotWithShape="1">
          <a:blip r:embed="rId3"/>
          <a:srcRect l="-1133" t="17964" r="1899" b="29134"/>
          <a:stretch/>
        </p:blipFill>
        <p:spPr>
          <a:xfrm>
            <a:off x="655320" y="319637"/>
            <a:ext cx="10881360" cy="2372860"/>
          </a:xfrm>
          <a:prstGeom prst="rect">
            <a:avLst/>
          </a:prstGeom>
          <a:effectLst>
            <a:glow rad="342900">
              <a:schemeClr val="accent3">
                <a:satMod val="175000"/>
                <a:alpha val="47000"/>
              </a:schemeClr>
            </a:glow>
            <a:outerShdw blurRad="50800" dist="50800" dir="5400000" algn="ctr" rotWithShape="0">
              <a:srgbClr val="000000">
                <a:alpha val="49000"/>
              </a:srgbClr>
            </a:outerShdw>
          </a:effectLst>
          <a:scene3d>
            <a:camera prst="orthographicFront"/>
            <a:lightRig rig="threePt" dir="t"/>
          </a:scene3d>
          <a:sp3d>
            <a:bevelT w="152400" h="152400" prst="artDeco"/>
            <a:bevelB w="114300" prst="artDeco"/>
          </a:sp3d>
        </p:spPr>
      </p:pic>
      <p:sp>
        <p:nvSpPr>
          <p:cNvPr id="12" name="TextBox 11">
            <a:extLst>
              <a:ext uri="{FF2B5EF4-FFF2-40B4-BE49-F238E27FC236}">
                <a16:creationId xmlns:a16="http://schemas.microsoft.com/office/drawing/2014/main" id="{5723E519-195A-D028-3DC2-90BF93B59936}"/>
              </a:ext>
            </a:extLst>
          </p:cNvPr>
          <p:cNvSpPr txBox="1"/>
          <p:nvPr/>
        </p:nvSpPr>
        <p:spPr>
          <a:xfrm>
            <a:off x="721104" y="5433741"/>
            <a:ext cx="7340856" cy="873572"/>
          </a:xfrm>
          <a:prstGeom prst="rect">
            <a:avLst/>
          </a:prstGeom>
          <a:noFill/>
        </p:spPr>
        <p:txBody>
          <a:bodyPr wrap="square">
            <a:spAutoFit/>
          </a:bodyPr>
          <a:lstStyle/>
          <a:p>
            <a:pPr marL="0" marR="0" lvl="0" indent="0" rtl="0">
              <a:lnSpc>
                <a:spcPct val="150000"/>
              </a:lnSpc>
              <a:spcBef>
                <a:spcPts val="0"/>
              </a:spcBef>
              <a:spcAft>
                <a:spcPts val="0"/>
              </a:spcAft>
              <a:buNone/>
            </a:pPr>
            <a:r>
              <a:rPr lang="en-IN" sz="1800" b="1" dirty="0">
                <a:solidFill>
                  <a:schemeClr val="tx1"/>
                </a:solidFill>
                <a:latin typeface="Times New Roman" panose="02020603050405020304" pitchFamily="18" charset="0"/>
                <a:cs typeface="Times New Roman" panose="02020603050405020304" pitchFamily="18" charset="0"/>
                <a:sym typeface="Calibri"/>
              </a:rPr>
              <a:t>NAME			:  RAHUL BANDI</a:t>
            </a:r>
          </a:p>
          <a:p>
            <a:pPr marL="0" marR="0" lvl="0" indent="0" rtl="0">
              <a:lnSpc>
                <a:spcPct val="150000"/>
              </a:lnSpc>
              <a:spcBef>
                <a:spcPts val="0"/>
              </a:spcBef>
              <a:spcAft>
                <a:spcPts val="0"/>
              </a:spcAft>
              <a:buNone/>
            </a:pPr>
            <a:r>
              <a:rPr lang="en-IN" sz="1800" b="1" dirty="0">
                <a:solidFill>
                  <a:schemeClr val="tx1"/>
                </a:solidFill>
                <a:latin typeface="Times New Roman" panose="02020603050405020304" pitchFamily="18" charset="0"/>
                <a:cs typeface="Times New Roman" panose="02020603050405020304" pitchFamily="18" charset="0"/>
                <a:sym typeface="Calibri"/>
              </a:rPr>
              <a:t>QUALIFICATION	:  B. </a:t>
            </a:r>
            <a:r>
              <a:rPr lang="en-IN" b="1" dirty="0">
                <a:latin typeface="Times New Roman" panose="02020603050405020304" pitchFamily="18" charset="0"/>
                <a:cs typeface="Times New Roman" panose="02020603050405020304" pitchFamily="18" charset="0"/>
                <a:sym typeface="Calibri"/>
              </a:rPr>
              <a:t>Sc </a:t>
            </a:r>
            <a:r>
              <a:rPr lang="en-IN" sz="1400" b="1" dirty="0">
                <a:latin typeface="Times New Roman" panose="02020603050405020304" pitchFamily="18" charset="0"/>
                <a:cs typeface="Times New Roman" panose="02020603050405020304" pitchFamily="18" charset="0"/>
                <a:sym typeface="Calibri"/>
              </a:rPr>
              <a:t>(Mathematics Electronics Computer Science)</a:t>
            </a: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E25C217-2B69-9595-3695-E9D8B7FADBE1}"/>
              </a:ext>
            </a:extLst>
          </p:cNvPr>
          <p:cNvSpPr txBox="1"/>
          <p:nvPr/>
        </p:nvSpPr>
        <p:spPr>
          <a:xfrm>
            <a:off x="658368" y="4416552"/>
            <a:ext cx="6158736" cy="888674"/>
          </a:xfrm>
          <a:prstGeom prst="rect">
            <a:avLst/>
          </a:prstGeom>
          <a:noFill/>
        </p:spPr>
        <p:txBody>
          <a:bodyPr wrap="square">
            <a:spAutoFit/>
          </a:bodyPr>
          <a:lstStyle/>
          <a:p>
            <a:pPr marL="0" marR="0" lvl="0" indent="0" rtl="0">
              <a:lnSpc>
                <a:spcPct val="150000"/>
              </a:lnSpc>
              <a:spcBef>
                <a:spcPts val="0"/>
              </a:spcBef>
              <a:spcAft>
                <a:spcPts val="0"/>
              </a:spcAft>
              <a:buNone/>
            </a:pPr>
            <a:r>
              <a:rPr lang="en-IN" sz="1800" b="1" dirty="0">
                <a:solidFill>
                  <a:schemeClr val="tx1"/>
                </a:solidFill>
                <a:latin typeface="Times New Roman" panose="02020603050405020304" pitchFamily="18" charset="0"/>
                <a:cs typeface="Times New Roman" panose="02020603050405020304" pitchFamily="18" charset="0"/>
                <a:sym typeface="Calibri"/>
              </a:rPr>
              <a:t>NAME		</a:t>
            </a:r>
            <a:r>
              <a:rPr lang="en-IN" b="1" dirty="0">
                <a:latin typeface="Times New Roman" panose="02020603050405020304" pitchFamily="18" charset="0"/>
                <a:cs typeface="Times New Roman" panose="02020603050405020304" pitchFamily="18" charset="0"/>
                <a:sym typeface="Calibri"/>
              </a:rPr>
              <a:t>	</a:t>
            </a:r>
            <a:r>
              <a:rPr lang="en-IN" sz="1800" b="1" dirty="0">
                <a:solidFill>
                  <a:schemeClr val="tx1"/>
                </a:solidFill>
                <a:latin typeface="Times New Roman" panose="02020603050405020304" pitchFamily="18" charset="0"/>
                <a:cs typeface="Times New Roman" panose="02020603050405020304" pitchFamily="18" charset="0"/>
                <a:sym typeface="Calibri"/>
              </a:rPr>
              <a:t>:  SIVA SAI TUNIKIPATI</a:t>
            </a:r>
          </a:p>
          <a:p>
            <a:pPr marL="0" marR="0" lvl="0" indent="0" rtl="0">
              <a:lnSpc>
                <a:spcPct val="150000"/>
              </a:lnSpc>
              <a:spcBef>
                <a:spcPts val="0"/>
              </a:spcBef>
              <a:spcAft>
                <a:spcPts val="0"/>
              </a:spcAft>
              <a:buNone/>
            </a:pPr>
            <a:r>
              <a:rPr lang="en-IN" sz="1800" b="1" dirty="0">
                <a:solidFill>
                  <a:schemeClr val="tx1"/>
                </a:solidFill>
                <a:latin typeface="Times New Roman" panose="02020603050405020304" pitchFamily="18" charset="0"/>
                <a:cs typeface="Times New Roman" panose="02020603050405020304" pitchFamily="18" charset="0"/>
                <a:sym typeface="Calibri"/>
              </a:rPr>
              <a:t>QUALIFICATION	:  B.TECH </a:t>
            </a:r>
            <a:r>
              <a:rPr lang="en-IN" sz="1400" b="1" dirty="0">
                <a:solidFill>
                  <a:schemeClr val="tx1"/>
                </a:solidFill>
                <a:latin typeface="Times New Roman" panose="02020603050405020304" pitchFamily="18" charset="0"/>
                <a:cs typeface="Times New Roman" panose="02020603050405020304" pitchFamily="18" charset="0"/>
                <a:sym typeface="Calibri"/>
              </a:rPr>
              <a:t>(Mechanical)</a:t>
            </a:r>
            <a:endParaRPr lang="en-IN" sz="14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D3AF123-2BFA-B07C-6325-97C3FCBB8D4B}"/>
              </a:ext>
            </a:extLst>
          </p:cNvPr>
          <p:cNvPicPr>
            <a:picLocks noChangeAspect="1"/>
          </p:cNvPicPr>
          <p:nvPr/>
        </p:nvPicPr>
        <p:blipFill rotWithShape="1">
          <a:blip r:embed="rId4">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62885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BD9F7B-1244-9CA0-BD52-34C7B322DCA3}"/>
              </a:ext>
            </a:extLst>
          </p:cNvPr>
          <p:cNvSpPr txBox="1"/>
          <p:nvPr/>
        </p:nvSpPr>
        <p:spPr>
          <a:xfrm>
            <a:off x="1927934" y="533227"/>
            <a:ext cx="8336132" cy="1938992"/>
          </a:xfrm>
          <a:prstGeom prst="rect">
            <a:avLst/>
          </a:prstGeom>
          <a:noFill/>
        </p:spPr>
        <p:txBody>
          <a:bodyPr wrap="square" rtlCol="0">
            <a:spAutoFit/>
          </a:bodyPr>
          <a:lstStyle/>
          <a:p>
            <a:pPr algn="ctr"/>
            <a:r>
              <a:rPr lang="en-US" sz="6000" b="1" i="1" dirty="0">
                <a:solidFill>
                  <a:schemeClr val="tx1"/>
                </a:solidFill>
                <a:latin typeface="BankGothic Md BT" panose="020B0807020203060204" pitchFamily="34" charset="0"/>
              </a:rPr>
              <a:t>Thanks for your </a:t>
            </a:r>
          </a:p>
          <a:p>
            <a:pPr algn="ctr"/>
            <a:r>
              <a:rPr lang="en-US" sz="6000" b="1" i="1" dirty="0">
                <a:solidFill>
                  <a:schemeClr val="tx1"/>
                </a:solidFill>
                <a:latin typeface="BankGothic Md BT" panose="020B0807020203060204" pitchFamily="34" charset="0"/>
              </a:rPr>
              <a:t>kind attention</a:t>
            </a:r>
            <a:endParaRPr lang="en-IN" sz="6000" b="1" i="1" dirty="0">
              <a:solidFill>
                <a:schemeClr val="tx1"/>
              </a:solidFill>
              <a:latin typeface="BankGothic Md BT" panose="020B0807020203060204" pitchFamily="34" charset="0"/>
            </a:endParaRPr>
          </a:p>
        </p:txBody>
      </p:sp>
      <p:sp>
        <p:nvSpPr>
          <p:cNvPr id="4" name="TextBox 3">
            <a:extLst>
              <a:ext uri="{FF2B5EF4-FFF2-40B4-BE49-F238E27FC236}">
                <a16:creationId xmlns:a16="http://schemas.microsoft.com/office/drawing/2014/main" id="{2A7D16F4-49FA-E929-7C75-672EAB12870D}"/>
              </a:ext>
            </a:extLst>
          </p:cNvPr>
          <p:cNvSpPr txBox="1"/>
          <p:nvPr/>
        </p:nvSpPr>
        <p:spPr>
          <a:xfrm>
            <a:off x="6122634" y="4360923"/>
            <a:ext cx="5527040" cy="923330"/>
          </a:xfrm>
          <a:prstGeom prst="rect">
            <a:avLst/>
          </a:prstGeom>
          <a:noFill/>
        </p:spPr>
        <p:txBody>
          <a:bodyPr wrap="square" rtlCol="0">
            <a:spAutoFit/>
          </a:bodyPr>
          <a:lstStyle/>
          <a:p>
            <a:r>
              <a:rPr lang="en-US" sz="5400" b="1" dirty="0">
                <a:solidFill>
                  <a:schemeClr val="tx1"/>
                </a:solidFill>
                <a:latin typeface="Bahnschrift Condensed" panose="020B0502040204020203" pitchFamily="34" charset="0"/>
              </a:rPr>
              <a:t>Queries , If any please</a:t>
            </a:r>
            <a:endParaRPr lang="en-IN" sz="5400" b="1" dirty="0">
              <a:solidFill>
                <a:schemeClr val="tx1"/>
              </a:solidFill>
              <a:latin typeface="Bahnschrift Condensed" panose="020B0502040204020203" pitchFamily="34" charset="0"/>
            </a:endParaRPr>
          </a:p>
        </p:txBody>
      </p:sp>
      <p:pic>
        <p:nvPicPr>
          <p:cNvPr id="6" name="Picture 5">
            <a:extLst>
              <a:ext uri="{FF2B5EF4-FFF2-40B4-BE49-F238E27FC236}">
                <a16:creationId xmlns:a16="http://schemas.microsoft.com/office/drawing/2014/main" id="{85966A90-6312-8283-EEB5-0DB6FE3E1737}"/>
              </a:ext>
            </a:extLst>
          </p:cNvPr>
          <p:cNvPicPr>
            <a:picLocks noChangeAspect="1"/>
          </p:cNvPicPr>
          <p:nvPr/>
        </p:nvPicPr>
        <p:blipFill>
          <a:blip r:embed="rId2"/>
          <a:stretch>
            <a:fillRect/>
          </a:stretch>
        </p:blipFill>
        <p:spPr>
          <a:xfrm>
            <a:off x="1857680" y="2472219"/>
            <a:ext cx="3495370" cy="3495370"/>
          </a:xfrm>
          <a:prstGeom prst="rect">
            <a:avLst/>
          </a:prstGeom>
        </p:spPr>
      </p:pic>
      <p:pic>
        <p:nvPicPr>
          <p:cNvPr id="2" name="Picture 1">
            <a:extLst>
              <a:ext uri="{FF2B5EF4-FFF2-40B4-BE49-F238E27FC236}">
                <a16:creationId xmlns:a16="http://schemas.microsoft.com/office/drawing/2014/main" id="{A9BAAB3D-A169-3C24-3BC2-BD6B54CACB43}"/>
              </a:ext>
            </a:extLst>
          </p:cNvPr>
          <p:cNvPicPr>
            <a:picLocks noChangeAspect="1"/>
          </p:cNvPicPr>
          <p:nvPr/>
        </p:nvPicPr>
        <p:blipFill rotWithShape="1">
          <a:blip r:embed="rId3">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63260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356F-2ADF-A2D4-2F26-CD8746DF1E62}"/>
              </a:ext>
            </a:extLst>
          </p:cNvPr>
          <p:cNvSpPr>
            <a:spLocks noGrp="1"/>
          </p:cNvSpPr>
          <p:nvPr>
            <p:ph type="title"/>
          </p:nvPr>
        </p:nvSpPr>
        <p:spPr/>
        <p:txBody>
          <a:bodyPr>
            <a:normAutofit/>
          </a:bodyPr>
          <a:lstStyle/>
          <a:p>
            <a:r>
              <a:rPr lang="en-US" sz="3600" b="1" dirty="0">
                <a:solidFill>
                  <a:srgbClr val="2E75B6"/>
                </a:solidFill>
                <a:latin typeface="Times New Roman" panose="02020603050405020304" pitchFamily="18" charset="0"/>
                <a:cs typeface="Times New Roman" panose="02020603050405020304" pitchFamily="18" charset="0"/>
              </a:rPr>
              <a:t>DOMAIN KNOWLEDGE :</a:t>
            </a:r>
            <a:endParaRPr lang="en-IN" sz="3600" b="1" dirty="0">
              <a:solidFill>
                <a:srgbClr val="2E75B6"/>
              </a:solidFill>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03A18816-A1FA-5C36-1EA2-860FC71057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17922" y="1615066"/>
            <a:ext cx="3774078" cy="3506345"/>
          </a:xfrm>
        </p:spPr>
      </p:pic>
      <p:sp>
        <p:nvSpPr>
          <p:cNvPr id="5" name="TextBox 4">
            <a:extLst>
              <a:ext uri="{FF2B5EF4-FFF2-40B4-BE49-F238E27FC236}">
                <a16:creationId xmlns:a16="http://schemas.microsoft.com/office/drawing/2014/main" id="{1BB4DFCD-D021-A2CD-24BA-3E2FF594BA01}"/>
              </a:ext>
            </a:extLst>
          </p:cNvPr>
          <p:cNvSpPr txBox="1"/>
          <p:nvPr/>
        </p:nvSpPr>
        <p:spPr>
          <a:xfrm>
            <a:off x="660400" y="1615066"/>
            <a:ext cx="7329622" cy="461305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b="0" dirty="0">
                <a:effectLst/>
                <a:latin typeface="Times New Roman" panose="02020603050405020304" pitchFamily="18" charset="0"/>
                <a:cs typeface="Times New Roman" panose="02020603050405020304" pitchFamily="18" charset="0"/>
              </a:rPr>
              <a:t>The word telecommunications originated from the 		</a:t>
            </a:r>
          </a:p>
          <a:p>
            <a:pPr marL="742950" lvl="1" indent="-285750" algn="just">
              <a:lnSpc>
                <a:spcPct val="150000"/>
              </a:lnSpc>
              <a:buFont typeface="Wingdings" panose="05000000000000000000" pitchFamily="2" charset="2"/>
              <a:buChar char="§"/>
            </a:pPr>
            <a:r>
              <a:rPr lang="en-US" b="0" dirty="0">
                <a:effectLst/>
                <a:latin typeface="Times New Roman" panose="02020603050405020304" pitchFamily="18" charset="0"/>
                <a:cs typeface="Times New Roman" panose="02020603050405020304" pitchFamily="18" charset="0"/>
              </a:rPr>
              <a:t>Greek word ‘</a:t>
            </a:r>
            <a:r>
              <a:rPr lang="en-US" dirty="0">
                <a:latin typeface="Times New Roman" panose="02020603050405020304" pitchFamily="18" charset="0"/>
                <a:cs typeface="Times New Roman" panose="02020603050405020304" pitchFamily="18" charset="0"/>
              </a:rPr>
              <a:t>T</a:t>
            </a:r>
            <a:r>
              <a:rPr lang="en-US" b="0" dirty="0">
                <a:effectLst/>
                <a:latin typeface="Times New Roman" panose="02020603050405020304" pitchFamily="18" charset="0"/>
                <a:cs typeface="Times New Roman" panose="02020603050405020304" pitchFamily="18" charset="0"/>
              </a:rPr>
              <a:t>ele</a:t>
            </a:r>
            <a:r>
              <a:rPr lang="en-US" dirty="0">
                <a:latin typeface="Times New Roman" panose="02020603050405020304" pitchFamily="18" charset="0"/>
                <a:cs typeface="Times New Roman" panose="02020603050405020304" pitchFamily="18" charset="0"/>
              </a:rPr>
              <a:t>’</a:t>
            </a:r>
            <a:r>
              <a:rPr lang="en-US" b="0" dirty="0">
                <a:effectLst/>
                <a:latin typeface="Times New Roman" panose="02020603050405020304" pitchFamily="18" charset="0"/>
                <a:cs typeface="Times New Roman" panose="02020603050405020304" pitchFamily="18" charset="0"/>
              </a:rPr>
              <a:t> means </a:t>
            </a:r>
            <a:r>
              <a:rPr lang="en-US" dirty="0">
                <a:latin typeface="Times New Roman" panose="02020603050405020304" pitchFamily="18" charset="0"/>
                <a:cs typeface="Times New Roman" panose="02020603050405020304" pitchFamily="18" charset="0"/>
              </a:rPr>
              <a:t> ‘</a:t>
            </a:r>
            <a:r>
              <a:rPr lang="en-US" b="0" dirty="0">
                <a:effectLst/>
                <a:latin typeface="Times New Roman" panose="02020603050405020304" pitchFamily="18" charset="0"/>
                <a:cs typeface="Times New Roman" panose="02020603050405020304" pitchFamily="18" charset="0"/>
              </a:rPr>
              <a:t>distant’</a:t>
            </a:r>
          </a:p>
          <a:p>
            <a:pPr marL="742950" lvl="1" indent="-285750" algn="just">
              <a:lnSpc>
                <a:spcPct val="150000"/>
              </a:lnSpc>
              <a:buFont typeface="Wingdings" panose="05000000000000000000" pitchFamily="2" charset="2"/>
              <a:buChar char="§"/>
            </a:pPr>
            <a:r>
              <a:rPr lang="en-US" b="0" dirty="0">
                <a:effectLst/>
                <a:latin typeface="Times New Roman" panose="02020603050405020304" pitchFamily="18" charset="0"/>
                <a:cs typeface="Times New Roman" panose="02020603050405020304" pitchFamily="18" charset="0"/>
              </a:rPr>
              <a:t>Latin word  ‘communicate</a:t>
            </a:r>
            <a:r>
              <a:rPr lang="en-US" dirty="0">
                <a:latin typeface="Times New Roman" panose="02020603050405020304" pitchFamily="18" charset="0"/>
                <a:cs typeface="Times New Roman" panose="02020603050405020304" pitchFamily="18" charset="0"/>
              </a:rPr>
              <a:t>’</a:t>
            </a:r>
            <a:r>
              <a:rPr lang="en-US" b="0" dirty="0">
                <a:effectLst/>
                <a:latin typeface="Times New Roman" panose="02020603050405020304" pitchFamily="18" charset="0"/>
                <a:cs typeface="Times New Roman" panose="02020603050405020304" pitchFamily="18" charset="0"/>
              </a:rPr>
              <a:t> which means ‘to share.’</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Telecommunication is well known as telecom, which is the exchange of information / data from place to another place by means of electronic devices such as mobiles, radios, wired phones etc.</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information / data could be of any type such as text, image, voice, video etc..</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a:t>
            </a:r>
            <a:r>
              <a:rPr lang="en-US" b="0" i="0" dirty="0">
                <a:effectLst/>
                <a:latin typeface="Times New Roman" panose="02020603050405020304" pitchFamily="18" charset="0"/>
                <a:cs typeface="Times New Roman" panose="02020603050405020304" pitchFamily="18" charset="0"/>
              </a:rPr>
              <a:t>elecommunication plays a vital role in connecting people, businesses, and organizations, enabling communication global connectivity and collaboration.</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06B98BC-8F6D-2055-9349-9C857359E2B8}"/>
              </a:ext>
            </a:extLst>
          </p:cNvPr>
          <p:cNvPicPr>
            <a:picLocks noChangeAspect="1"/>
          </p:cNvPicPr>
          <p:nvPr/>
        </p:nvPicPr>
        <p:blipFill rotWithShape="1">
          <a:blip r:embed="rId3">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57099352"/>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8F17-41DD-00D9-2C1F-7D94168C1F5F}"/>
              </a:ext>
            </a:extLst>
          </p:cNvPr>
          <p:cNvSpPr>
            <a:spLocks noGrp="1"/>
          </p:cNvSpPr>
          <p:nvPr>
            <p:ph type="title"/>
          </p:nvPr>
        </p:nvSpPr>
        <p:spPr>
          <a:xfrm>
            <a:off x="838200" y="322249"/>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OBJECTIVE :</a:t>
            </a:r>
            <a:endParaRPr lang="en-IN"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02FEFD6-4845-2DE5-20A1-8657356742FA}"/>
              </a:ext>
            </a:extLst>
          </p:cNvPr>
          <p:cNvPicPr>
            <a:picLocks noChangeAspect="1"/>
          </p:cNvPicPr>
          <p:nvPr/>
        </p:nvPicPr>
        <p:blipFill rotWithShape="1">
          <a:blip r:embed="rId2">
            <a:extLst>
              <a:ext uri="{28A0092B-C50C-407E-A947-70E740481C1C}">
                <a14:useLocalDpi xmlns:a14="http://schemas.microsoft.com/office/drawing/2010/main" val="0"/>
              </a:ext>
            </a:extLst>
          </a:blip>
          <a:srcRect t="18630" b="11617"/>
          <a:stretch/>
        </p:blipFill>
        <p:spPr>
          <a:xfrm>
            <a:off x="838200" y="1356668"/>
            <a:ext cx="2836497" cy="1830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6C4341E8-C6F9-3BF4-587D-07142A1C9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771" y="1285548"/>
            <a:ext cx="2988873" cy="1830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A691F94-938B-C440-5F06-6C094BDCF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7876" y="1285548"/>
            <a:ext cx="3040063" cy="1830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E54953DF-B484-AE3F-6523-34894DA395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7876" y="3847460"/>
            <a:ext cx="3040063" cy="1903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8678F619-1C48-0A4F-B7C8-42C29EA40E4E}"/>
              </a:ext>
            </a:extLst>
          </p:cNvPr>
          <p:cNvSpPr txBox="1"/>
          <p:nvPr/>
        </p:nvSpPr>
        <p:spPr>
          <a:xfrm>
            <a:off x="838200" y="4329202"/>
            <a:ext cx="6964170" cy="873572"/>
          </a:xfrm>
          <a:prstGeom prst="rect">
            <a:avLst/>
          </a:prstGeom>
          <a:noFill/>
        </p:spPr>
        <p:txBody>
          <a:bodyPr wrap="square">
            <a:spAutoFit/>
          </a:bodyPr>
          <a:lstStyle/>
          <a:p>
            <a:pPr marL="285750" indent="-285750">
              <a:lnSpc>
                <a:spcPct val="150000"/>
              </a:lnSpc>
              <a:buFont typeface="Wingdings" pitchFamily="2" charset="2"/>
              <a:buChar char="Ø"/>
            </a:pPr>
            <a:r>
              <a:rPr lang="en-US" dirty="0">
                <a:latin typeface="Times New Roman" panose="02020603050405020304" pitchFamily="18" charset="0"/>
                <a:cs typeface="Times New Roman" panose="02020603050405020304" pitchFamily="18" charset="0"/>
              </a:rPr>
              <a:t>Understand and reduce customer churn in the telecom industries.</a:t>
            </a:r>
          </a:p>
          <a:p>
            <a:pPr marL="285750" indent="-285750">
              <a:lnSpc>
                <a:spcPct val="150000"/>
              </a:lnSpc>
              <a:buFont typeface="Wingdings" pitchFamily="2" charset="2"/>
              <a:buChar char="Ø"/>
            </a:pPr>
            <a:r>
              <a:rPr lang="en-US" dirty="0">
                <a:latin typeface="Times New Roman" panose="02020603050405020304" pitchFamily="18" charset="0"/>
                <a:cs typeface="Times New Roman" panose="02020603050405020304" pitchFamily="18" charset="0"/>
              </a:rPr>
              <a:t>Improving customer retention and overall business performance.</a:t>
            </a:r>
          </a:p>
        </p:txBody>
      </p:sp>
      <p:sp>
        <p:nvSpPr>
          <p:cNvPr id="10" name="Right Arrow 12">
            <a:extLst>
              <a:ext uri="{FF2B5EF4-FFF2-40B4-BE49-F238E27FC236}">
                <a16:creationId xmlns:a16="http://schemas.microsoft.com/office/drawing/2014/main" id="{9774C3A2-4621-1E1B-810A-02182C1F2D32}"/>
              </a:ext>
            </a:extLst>
          </p:cNvPr>
          <p:cNvSpPr/>
          <p:nvPr/>
        </p:nvSpPr>
        <p:spPr>
          <a:xfrm flipV="1">
            <a:off x="3921724" y="2200610"/>
            <a:ext cx="545624" cy="252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Arrow 12">
            <a:extLst>
              <a:ext uri="{FF2B5EF4-FFF2-40B4-BE49-F238E27FC236}">
                <a16:creationId xmlns:a16="http://schemas.microsoft.com/office/drawing/2014/main" id="{C89A8E05-62DB-6BE7-33A5-89C16490F324}"/>
              </a:ext>
            </a:extLst>
          </p:cNvPr>
          <p:cNvSpPr/>
          <p:nvPr/>
        </p:nvSpPr>
        <p:spPr>
          <a:xfrm flipV="1">
            <a:off x="7909052" y="2200610"/>
            <a:ext cx="545624" cy="252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2">
            <a:extLst>
              <a:ext uri="{FF2B5EF4-FFF2-40B4-BE49-F238E27FC236}">
                <a16:creationId xmlns:a16="http://schemas.microsoft.com/office/drawing/2014/main" id="{4046564A-F1E8-1594-926C-533D18E3BD30}"/>
              </a:ext>
            </a:extLst>
          </p:cNvPr>
          <p:cNvSpPr/>
          <p:nvPr/>
        </p:nvSpPr>
        <p:spPr>
          <a:xfrm rot="5400000" flipV="1">
            <a:off x="9940407" y="3364417"/>
            <a:ext cx="589157" cy="234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1864EE4-1747-700E-A50B-E52A2FD3F775}"/>
              </a:ext>
            </a:extLst>
          </p:cNvPr>
          <p:cNvPicPr>
            <a:picLocks noChangeAspect="1"/>
          </p:cNvPicPr>
          <p:nvPr/>
        </p:nvPicPr>
        <p:blipFill rotWithShape="1">
          <a:blip r:embed="rId6">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72444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507EAC-518E-A6CA-D67A-DA212CE16BF1}"/>
              </a:ext>
            </a:extLst>
          </p:cNvPr>
          <p:cNvSpPr>
            <a:spLocks noGrp="1"/>
          </p:cNvSpPr>
          <p:nvPr>
            <p:ph type="title"/>
          </p:nvPr>
        </p:nvSpPr>
        <p:spPr>
          <a:xfrm>
            <a:off x="532660" y="-12928"/>
            <a:ext cx="6101376" cy="1323389"/>
          </a:xfrm>
        </p:spPr>
        <p:txBody>
          <a:bodyPr>
            <a:noAutofit/>
          </a:bodyPr>
          <a:lstStyle/>
          <a:p>
            <a:r>
              <a:rPr lang="en-US" sz="3600" b="1" dirty="0">
                <a:solidFill>
                  <a:srgbClr val="2E75B6"/>
                </a:solidFill>
                <a:latin typeface="Times New Roman" panose="02020603050405020304" pitchFamily="18" charset="0"/>
                <a:cs typeface="Times New Roman" panose="02020603050405020304" pitchFamily="18" charset="0"/>
              </a:rPr>
              <a:t>CHURN OVERVIEW:</a:t>
            </a:r>
          </a:p>
        </p:txBody>
      </p:sp>
      <p:sp>
        <p:nvSpPr>
          <p:cNvPr id="5" name="Rectangle 4">
            <a:extLst>
              <a:ext uri="{FF2B5EF4-FFF2-40B4-BE49-F238E27FC236}">
                <a16:creationId xmlns:a16="http://schemas.microsoft.com/office/drawing/2014/main" id="{172571A8-2B5A-F8AE-9488-E0FB8093F5EF}"/>
              </a:ext>
            </a:extLst>
          </p:cNvPr>
          <p:cNvSpPr/>
          <p:nvPr/>
        </p:nvSpPr>
        <p:spPr>
          <a:xfrm>
            <a:off x="6003193" y="2947386"/>
            <a:ext cx="184539" cy="943279"/>
          </a:xfrm>
          <a:prstGeom prst="rect">
            <a:avLst/>
          </a:prstGeom>
          <a:noFill/>
        </p:spPr>
        <p:txBody>
          <a:bodyPr wrap="square" lIns="91440" tIns="45720" rIns="91440" bIns="45720">
            <a:spAutoFit/>
          </a:bodyPr>
          <a:lstStyle/>
          <a:p>
            <a:pPr algn="ctr"/>
            <a:endPar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Rectangle 5">
            <a:extLst>
              <a:ext uri="{FF2B5EF4-FFF2-40B4-BE49-F238E27FC236}">
                <a16:creationId xmlns:a16="http://schemas.microsoft.com/office/drawing/2014/main" id="{7F891981-4E06-D516-7983-C6A2F64566BB}"/>
              </a:ext>
            </a:extLst>
          </p:cNvPr>
          <p:cNvSpPr/>
          <p:nvPr/>
        </p:nvSpPr>
        <p:spPr>
          <a:xfrm>
            <a:off x="6003197" y="2947386"/>
            <a:ext cx="184539" cy="943279"/>
          </a:xfrm>
          <a:prstGeom prst="rect">
            <a:avLst/>
          </a:prstGeom>
          <a:noFill/>
        </p:spPr>
        <p:txBody>
          <a:bodyPr wrap="square" lIns="91440" tIns="45720" rIns="91440" bIns="45720">
            <a:spAutoFit/>
          </a:bodyPr>
          <a:lstStyle/>
          <a:p>
            <a:pPr algn="ctr"/>
            <a:endPar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 name="Picture 6">
            <a:extLst>
              <a:ext uri="{FF2B5EF4-FFF2-40B4-BE49-F238E27FC236}">
                <a16:creationId xmlns:a16="http://schemas.microsoft.com/office/drawing/2014/main" id="{3C9E0DD7-3AE9-4DFF-B314-0CF1310DB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841" y="1083072"/>
            <a:ext cx="4484237" cy="3233282"/>
          </a:xfrm>
          <a:prstGeom prst="rect">
            <a:avLst/>
          </a:prstGeom>
        </p:spPr>
      </p:pic>
      <p:pic>
        <p:nvPicPr>
          <p:cNvPr id="8" name="Picture 7">
            <a:extLst>
              <a:ext uri="{FF2B5EF4-FFF2-40B4-BE49-F238E27FC236}">
                <a16:creationId xmlns:a16="http://schemas.microsoft.com/office/drawing/2014/main" id="{53641E92-C3D7-957B-A9DE-EB174CB70328}"/>
              </a:ext>
            </a:extLst>
          </p:cNvPr>
          <p:cNvPicPr>
            <a:picLocks noChangeAspect="1"/>
          </p:cNvPicPr>
          <p:nvPr/>
        </p:nvPicPr>
        <p:blipFill rotWithShape="1">
          <a:blip r:embed="rId3">
            <a:extLst>
              <a:ext uri="{28A0092B-C50C-407E-A947-70E740481C1C}">
                <a14:useLocalDpi xmlns:a14="http://schemas.microsoft.com/office/drawing/2010/main" val="0"/>
              </a:ext>
            </a:extLst>
          </a:blip>
          <a:srcRect l="32241" t="37027" r="33797" b="31681"/>
          <a:stretch/>
        </p:blipFill>
        <p:spPr>
          <a:xfrm>
            <a:off x="8529769" y="257448"/>
            <a:ext cx="2008707" cy="911799"/>
          </a:xfrm>
          <a:prstGeom prst="rect">
            <a:avLst/>
          </a:prstGeom>
        </p:spPr>
      </p:pic>
      <p:sp>
        <p:nvSpPr>
          <p:cNvPr id="9" name="TextBox 8">
            <a:extLst>
              <a:ext uri="{FF2B5EF4-FFF2-40B4-BE49-F238E27FC236}">
                <a16:creationId xmlns:a16="http://schemas.microsoft.com/office/drawing/2014/main" id="{FA5DAD42-1712-F64A-5605-FE137FE8A003}"/>
              </a:ext>
            </a:extLst>
          </p:cNvPr>
          <p:cNvSpPr txBox="1"/>
          <p:nvPr/>
        </p:nvSpPr>
        <p:spPr>
          <a:xfrm>
            <a:off x="614575" y="1017234"/>
            <a:ext cx="6485527" cy="386377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Churn is a percentage measurement of people who either cancel or choose not to renew their subscriptions.</a:t>
            </a:r>
          </a:p>
          <a:p>
            <a:pPr marL="285750" indent="-285750" algn="just">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 A high churn rate can negatively impact </a:t>
            </a:r>
            <a:r>
              <a:rPr lang="en-US" dirty="0">
                <a:latin typeface="Times New Roman" panose="02020603050405020304" pitchFamily="18" charset="0"/>
                <a:cs typeface="Times New Roman" panose="02020603050405020304" pitchFamily="18" charset="0"/>
              </a:rPr>
              <a:t>Revenue of the firm</a:t>
            </a:r>
            <a:r>
              <a:rPr lang="en-US" b="0" i="0" dirty="0">
                <a:effectLst/>
                <a:latin typeface="Times New Roman" panose="02020603050405020304" pitchFamily="18" charset="0"/>
                <a:cs typeface="Times New Roman" panose="02020603050405020304" pitchFamily="18" charset="0"/>
              </a:rPr>
              <a:t> and can also indicate dissatisfaction with a product or service.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Reason behind churn is either because </a:t>
            </a:r>
          </a:p>
          <a:p>
            <a:pPr marL="742950" lvl="1" indent="-285750" algn="just">
              <a:lnSpc>
                <a:spcPct val="150000"/>
              </a:lnSpc>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Switching to a competitor or alternative solution.</a:t>
            </a: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No</a:t>
            </a:r>
            <a:r>
              <a:rPr lang="en-US" b="0" i="0" dirty="0">
                <a:effectLst/>
                <a:latin typeface="Times New Roman" panose="02020603050405020304" pitchFamily="18" charset="0"/>
                <a:cs typeface="Times New Roman" panose="02020603050405020304" pitchFamily="18" charset="0"/>
              </a:rPr>
              <a:t> longer interested in products or service usage.</a:t>
            </a:r>
          </a:p>
          <a:p>
            <a:pPr marL="742950" lvl="1" indent="-285750" algn="just">
              <a:lnSpc>
                <a:spcPct val="150000"/>
              </a:lnSpc>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Unhappy with their user experience.</a:t>
            </a: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N</a:t>
            </a:r>
            <a:r>
              <a:rPr lang="en-US" b="0" i="0" dirty="0">
                <a:effectLst/>
                <a:latin typeface="Times New Roman" panose="02020603050405020304" pitchFamily="18" charset="0"/>
                <a:cs typeface="Times New Roman" panose="02020603050405020304" pitchFamily="18" charset="0"/>
              </a:rPr>
              <a:t>o longer afford the cost. </a:t>
            </a: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59F1DFC-DAB9-D1E0-8CC1-B091AFB6D0DF}"/>
              </a:ext>
            </a:extLst>
          </p:cNvPr>
          <p:cNvPicPr>
            <a:picLocks noChangeAspect="1"/>
          </p:cNvPicPr>
          <p:nvPr/>
        </p:nvPicPr>
        <p:blipFill rotWithShape="1">
          <a:blip r:embed="rId4">
            <a:extLst>
              <a:ext uri="{28A0092B-C50C-407E-A947-70E740481C1C}">
                <a14:useLocalDpi xmlns:a14="http://schemas.microsoft.com/office/drawing/2010/main" val="0"/>
              </a:ext>
            </a:extLst>
          </a:blip>
          <a:srcRect l="6079" r="5966"/>
          <a:stretch/>
        </p:blipFill>
        <p:spPr>
          <a:xfrm>
            <a:off x="1395712" y="4881008"/>
            <a:ext cx="3912499" cy="1997815"/>
          </a:xfrm>
          <a:prstGeom prst="rect">
            <a:avLst/>
          </a:prstGeom>
        </p:spPr>
      </p:pic>
      <p:sp>
        <p:nvSpPr>
          <p:cNvPr id="11" name="Right Arrow 12">
            <a:extLst>
              <a:ext uri="{FF2B5EF4-FFF2-40B4-BE49-F238E27FC236}">
                <a16:creationId xmlns:a16="http://schemas.microsoft.com/office/drawing/2014/main" id="{7B4D18F7-0056-A1D1-D848-3A9990FC5D4D}"/>
              </a:ext>
            </a:extLst>
          </p:cNvPr>
          <p:cNvSpPr/>
          <p:nvPr/>
        </p:nvSpPr>
        <p:spPr>
          <a:xfrm rot="5400000" flipV="1">
            <a:off x="10564388" y="4205488"/>
            <a:ext cx="342101" cy="259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5AAF8B7-7776-E0FF-75C3-7F1C7EADE51F}"/>
              </a:ext>
            </a:extLst>
          </p:cNvPr>
          <p:cNvPicPr>
            <a:picLocks noChangeAspect="1"/>
          </p:cNvPicPr>
          <p:nvPr/>
        </p:nvPicPr>
        <p:blipFill rotWithShape="1">
          <a:blip r:embed="rId5">
            <a:extLst>
              <a:ext uri="{28A0092B-C50C-407E-A947-70E740481C1C}">
                <a14:useLocalDpi xmlns:a14="http://schemas.microsoft.com/office/drawing/2010/main" val="0"/>
              </a:ext>
            </a:extLst>
          </a:blip>
          <a:srcRect l="10306" t="38549" r="11719" b="28837"/>
          <a:stretch/>
        </p:blipFill>
        <p:spPr>
          <a:xfrm>
            <a:off x="5605795" y="4555425"/>
            <a:ext cx="6257878" cy="965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67A1B00A-C3FB-0E16-99CB-EC0E934A6869}"/>
              </a:ext>
            </a:extLst>
          </p:cNvPr>
          <p:cNvPicPr>
            <a:picLocks noChangeAspect="1"/>
          </p:cNvPicPr>
          <p:nvPr/>
        </p:nvPicPr>
        <p:blipFill rotWithShape="1">
          <a:blip r:embed="rId6">
            <a:extLst>
              <a:ext uri="{28A0092B-C50C-407E-A947-70E740481C1C}">
                <a14:useLocalDpi xmlns:a14="http://schemas.microsoft.com/office/drawing/2010/main" val="0"/>
              </a:ext>
            </a:extLst>
          </a:blip>
          <a:srcRect l="21986" t="8114" r="64187" b="63323"/>
          <a:stretch/>
        </p:blipFill>
        <p:spPr>
          <a:xfrm>
            <a:off x="10999434" y="5917725"/>
            <a:ext cx="887767" cy="7893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08647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950" y="0"/>
            <a:ext cx="7070130" cy="1279766"/>
          </a:xfrm>
        </p:spPr>
        <p:txBody>
          <a:bodyPr>
            <a:normAutofit/>
          </a:bodyPr>
          <a:lstStyle/>
          <a:p>
            <a:pPr algn="just"/>
            <a:r>
              <a:rPr lang="en-US" sz="3600" b="1" dirty="0">
                <a:latin typeface="Times New Roman" panose="02020603050405020304" pitchFamily="18" charset="0"/>
                <a:cs typeface="Times New Roman" panose="02020603050405020304" pitchFamily="18" charset="0"/>
              </a:rPr>
              <a:t>DATA CLEANING STEPS:</a:t>
            </a:r>
          </a:p>
        </p:txBody>
      </p:sp>
      <p:sp>
        <p:nvSpPr>
          <p:cNvPr id="3" name="TextBox 2"/>
          <p:cNvSpPr txBox="1"/>
          <p:nvPr/>
        </p:nvSpPr>
        <p:spPr>
          <a:xfrm>
            <a:off x="807791" y="1070425"/>
            <a:ext cx="91856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goal is to ensure that the data is accurate, consistent, and suitable for subsequent analysis </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7865" r="13926" b="21214"/>
          <a:stretch/>
        </p:blipFill>
        <p:spPr>
          <a:xfrm>
            <a:off x="725165" y="1746962"/>
            <a:ext cx="1998508" cy="11403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5084" t="4568" r="1690" b="37240"/>
          <a:stretch/>
        </p:blipFill>
        <p:spPr>
          <a:xfrm>
            <a:off x="724889" y="3447412"/>
            <a:ext cx="1974488" cy="11403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31" y="5263811"/>
            <a:ext cx="1934720" cy="11403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7092" y="1526957"/>
            <a:ext cx="2214240" cy="433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6482" y="1526957"/>
            <a:ext cx="2114718" cy="4339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ight Arrow 25"/>
          <p:cNvSpPr/>
          <p:nvPr/>
        </p:nvSpPr>
        <p:spPr>
          <a:xfrm>
            <a:off x="7043950" y="3951057"/>
            <a:ext cx="1424016" cy="1898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3257977" y="3705396"/>
            <a:ext cx="1797628" cy="307777"/>
          </a:xfrm>
          <a:prstGeom prst="rect">
            <a:avLst/>
          </a:prstGeom>
          <a:noFill/>
        </p:spPr>
        <p:txBody>
          <a:bodyPr wrap="square" rtlCol="0">
            <a:spAutoFit/>
          </a:bodyPr>
          <a:lstStyle/>
          <a:p>
            <a:r>
              <a:rPr lang="en-US" sz="1400" dirty="0"/>
              <a:t>Before Cleaning</a:t>
            </a:r>
          </a:p>
        </p:txBody>
      </p:sp>
      <p:sp>
        <p:nvSpPr>
          <p:cNvPr id="28" name="TextBox 27"/>
          <p:cNvSpPr txBox="1"/>
          <p:nvPr/>
        </p:nvSpPr>
        <p:spPr>
          <a:xfrm>
            <a:off x="7079286" y="3705397"/>
            <a:ext cx="1990078" cy="307777"/>
          </a:xfrm>
          <a:prstGeom prst="rect">
            <a:avLst/>
          </a:prstGeom>
          <a:noFill/>
        </p:spPr>
        <p:txBody>
          <a:bodyPr wrap="square" rtlCol="0">
            <a:spAutoFit/>
          </a:bodyPr>
          <a:lstStyle/>
          <a:p>
            <a:r>
              <a:rPr lang="en-US" sz="1400" dirty="0"/>
              <a:t>After Cleaning</a:t>
            </a:r>
          </a:p>
        </p:txBody>
      </p:sp>
      <p:sp>
        <p:nvSpPr>
          <p:cNvPr id="5" name="Right Arrow 25">
            <a:extLst>
              <a:ext uri="{FF2B5EF4-FFF2-40B4-BE49-F238E27FC236}">
                <a16:creationId xmlns:a16="http://schemas.microsoft.com/office/drawing/2014/main" id="{123F95C2-8E62-CC8E-E003-8D365C400AB4}"/>
              </a:ext>
            </a:extLst>
          </p:cNvPr>
          <p:cNvSpPr/>
          <p:nvPr/>
        </p:nvSpPr>
        <p:spPr>
          <a:xfrm>
            <a:off x="3216926" y="3951057"/>
            <a:ext cx="1424016" cy="1898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8662CAE-B578-7545-C16B-68D1D0F5FA96}"/>
              </a:ext>
            </a:extLst>
          </p:cNvPr>
          <p:cNvPicPr>
            <a:picLocks noChangeAspect="1"/>
          </p:cNvPicPr>
          <p:nvPr/>
        </p:nvPicPr>
        <p:blipFill rotWithShape="1">
          <a:blip r:embed="rId7">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97403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328258"/>
            <a:ext cx="8600440" cy="1241748"/>
          </a:xfrm>
        </p:spPr>
        <p:txBody>
          <a:bodyPr>
            <a:normAutofit/>
          </a:bodyPr>
          <a:lstStyle/>
          <a:p>
            <a:pPr algn="l"/>
            <a:r>
              <a:rPr lang="en-US" sz="3600" b="1" dirty="0">
                <a:solidFill>
                  <a:srgbClr val="2E75B6"/>
                </a:solidFill>
                <a:latin typeface="Times New Roman" panose="02020603050405020304" pitchFamily="18" charset="0"/>
                <a:cs typeface="Times New Roman" panose="02020603050405020304" pitchFamily="18" charset="0"/>
              </a:rPr>
              <a:t>DATA ANALYSIS:</a:t>
            </a:r>
          </a:p>
        </p:txBody>
      </p:sp>
      <p:sp>
        <p:nvSpPr>
          <p:cNvPr id="4" name="TextBox 3"/>
          <p:cNvSpPr txBox="1"/>
          <p:nvPr/>
        </p:nvSpPr>
        <p:spPr>
          <a:xfrm>
            <a:off x="761999" y="1570006"/>
            <a:ext cx="6337923" cy="3366563"/>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There are several types of data analysis, some of which are:</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Descriptive analysis </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Exploratory analysis</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Inferential analysis</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Advanced analysis</a:t>
            </a:r>
          </a:p>
          <a:p>
            <a:pPr marL="800100" lvl="1" indent="-34290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Prescriptive analysis</a:t>
            </a:r>
          </a:p>
          <a:p>
            <a:pPr marL="800100" lvl="1" indent="-34290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Predictive analysis</a:t>
            </a:r>
          </a:p>
          <a:p>
            <a:pPr marL="800100" lvl="1" indent="-34290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Diagnostic analysis</a:t>
            </a:r>
          </a:p>
        </p:txBody>
      </p:sp>
      <p:sp>
        <p:nvSpPr>
          <p:cNvPr id="7" name="Rectangle 6"/>
          <p:cNvSpPr/>
          <p:nvPr/>
        </p:nvSpPr>
        <p:spPr>
          <a:xfrm>
            <a:off x="8760494" y="3028890"/>
            <a:ext cx="3029206" cy="40011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000" b="1" u="sng" cap="none" spc="50" dirty="0">
                <a:ln w="11430"/>
                <a:solidFill>
                  <a:schemeClr val="accent3">
                    <a:lumMod val="50000"/>
                  </a:schemeClr>
                </a:solidFill>
                <a:effectLst>
                  <a:outerShdw blurRad="76200" dist="50800" dir="5400000" algn="tl" rotWithShape="0">
                    <a:srgbClr val="000000">
                      <a:alpha val="65000"/>
                    </a:srgbClr>
                  </a:outerShdw>
                </a:effectLst>
              </a:rPr>
              <a:t>Exploratory Analysis</a:t>
            </a:r>
          </a:p>
        </p:txBody>
      </p:sp>
      <p:sp>
        <p:nvSpPr>
          <p:cNvPr id="13" name="Isosceles Triangle 12">
            <a:extLst>
              <a:ext uri="{FF2B5EF4-FFF2-40B4-BE49-F238E27FC236}">
                <a16:creationId xmlns:a16="http://schemas.microsoft.com/office/drawing/2014/main" id="{56E436DB-DDF2-6C54-1368-20753F7F205E}"/>
              </a:ext>
            </a:extLst>
          </p:cNvPr>
          <p:cNvSpPr/>
          <p:nvPr/>
        </p:nvSpPr>
        <p:spPr>
          <a:xfrm>
            <a:off x="9074552" y="386133"/>
            <a:ext cx="2464822" cy="2623286"/>
          </a:xfrm>
          <a:prstGeom prst="triangle">
            <a:avLst/>
          </a:prstGeom>
          <a:solidFill>
            <a:schemeClr val="accent4">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14" name="Group 13">
            <a:extLst>
              <a:ext uri="{FF2B5EF4-FFF2-40B4-BE49-F238E27FC236}">
                <a16:creationId xmlns:a16="http://schemas.microsoft.com/office/drawing/2014/main" id="{33D55A39-2742-2406-A07F-32F3D90B0EAD}"/>
              </a:ext>
            </a:extLst>
          </p:cNvPr>
          <p:cNvGrpSpPr/>
          <p:nvPr/>
        </p:nvGrpSpPr>
        <p:grpSpPr>
          <a:xfrm>
            <a:off x="10144205" y="640107"/>
            <a:ext cx="1472748" cy="625074"/>
            <a:chOff x="1329150" y="311849"/>
            <a:chExt cx="1708615" cy="734262"/>
          </a:xfrm>
        </p:grpSpPr>
        <p:sp>
          <p:nvSpPr>
            <p:cNvPr id="21" name="Rectangle: Rounded Corners 20">
              <a:extLst>
                <a:ext uri="{FF2B5EF4-FFF2-40B4-BE49-F238E27FC236}">
                  <a16:creationId xmlns:a16="http://schemas.microsoft.com/office/drawing/2014/main" id="{B47BDC1F-7D02-06CE-C662-48663BFA7533}"/>
                </a:ext>
              </a:extLst>
            </p:cNvPr>
            <p:cNvSpPr/>
            <p:nvPr/>
          </p:nvSpPr>
          <p:spPr>
            <a:xfrm>
              <a:off x="1329150" y="311849"/>
              <a:ext cx="1708615" cy="734262"/>
            </a:xfrm>
            <a:prstGeom prst="roundRect">
              <a:avLst/>
            </a:prstGeom>
            <a:solidFill>
              <a:schemeClr val="accent2">
                <a:lumMod val="60000"/>
                <a:lumOff val="40000"/>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Rectangle: Rounded Corners 5">
              <a:extLst>
                <a:ext uri="{FF2B5EF4-FFF2-40B4-BE49-F238E27FC236}">
                  <a16:creationId xmlns:a16="http://schemas.microsoft.com/office/drawing/2014/main" id="{5BDAE8B2-6DB4-6CE9-9016-0960CFC202F3}"/>
                </a:ext>
              </a:extLst>
            </p:cNvPr>
            <p:cNvSpPr txBox="1"/>
            <p:nvPr/>
          </p:nvSpPr>
          <p:spPr>
            <a:xfrm>
              <a:off x="1364994" y="347693"/>
              <a:ext cx="1636927" cy="6625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Univariate</a:t>
              </a:r>
            </a:p>
          </p:txBody>
        </p:sp>
      </p:grpSp>
      <p:grpSp>
        <p:nvGrpSpPr>
          <p:cNvPr id="15" name="Group 14">
            <a:extLst>
              <a:ext uri="{FF2B5EF4-FFF2-40B4-BE49-F238E27FC236}">
                <a16:creationId xmlns:a16="http://schemas.microsoft.com/office/drawing/2014/main" id="{8439C371-BAA2-B1E2-C2D7-41D35A667027}"/>
              </a:ext>
            </a:extLst>
          </p:cNvPr>
          <p:cNvGrpSpPr/>
          <p:nvPr/>
        </p:nvGrpSpPr>
        <p:grpSpPr>
          <a:xfrm>
            <a:off x="10141682" y="1466153"/>
            <a:ext cx="1478757" cy="625074"/>
            <a:chOff x="1325664" y="1137895"/>
            <a:chExt cx="1715587" cy="734262"/>
          </a:xfrm>
        </p:grpSpPr>
        <p:sp>
          <p:nvSpPr>
            <p:cNvPr id="19" name="Rectangle: Rounded Corners 18">
              <a:extLst>
                <a:ext uri="{FF2B5EF4-FFF2-40B4-BE49-F238E27FC236}">
                  <a16:creationId xmlns:a16="http://schemas.microsoft.com/office/drawing/2014/main" id="{3F36C570-2B44-F144-F3F8-B9571360F9C1}"/>
                </a:ext>
              </a:extLst>
            </p:cNvPr>
            <p:cNvSpPr/>
            <p:nvPr/>
          </p:nvSpPr>
          <p:spPr>
            <a:xfrm>
              <a:off x="1325664" y="1137895"/>
              <a:ext cx="1715587" cy="734262"/>
            </a:xfrm>
            <a:prstGeom prst="roundRect">
              <a:avLst/>
            </a:prstGeom>
            <a:solidFill>
              <a:schemeClr val="accent2">
                <a:lumMod val="60000"/>
                <a:lumOff val="40000"/>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ectangle: Rounded Corners 7">
              <a:extLst>
                <a:ext uri="{FF2B5EF4-FFF2-40B4-BE49-F238E27FC236}">
                  <a16:creationId xmlns:a16="http://schemas.microsoft.com/office/drawing/2014/main" id="{66F8E530-F853-7476-EC92-9BB757972B39}"/>
                </a:ext>
              </a:extLst>
            </p:cNvPr>
            <p:cNvSpPr txBox="1"/>
            <p:nvPr/>
          </p:nvSpPr>
          <p:spPr>
            <a:xfrm>
              <a:off x="1361508" y="1173739"/>
              <a:ext cx="1643899" cy="6625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Bivariate</a:t>
              </a:r>
            </a:p>
          </p:txBody>
        </p:sp>
      </p:grpSp>
      <p:grpSp>
        <p:nvGrpSpPr>
          <p:cNvPr id="16" name="Group 15">
            <a:extLst>
              <a:ext uri="{FF2B5EF4-FFF2-40B4-BE49-F238E27FC236}">
                <a16:creationId xmlns:a16="http://schemas.microsoft.com/office/drawing/2014/main" id="{D5F933EB-F8D5-0C31-5E84-3DE28D257151}"/>
              </a:ext>
            </a:extLst>
          </p:cNvPr>
          <p:cNvGrpSpPr/>
          <p:nvPr/>
        </p:nvGrpSpPr>
        <p:grpSpPr>
          <a:xfrm>
            <a:off x="10137961" y="2298781"/>
            <a:ext cx="1487618" cy="625074"/>
            <a:chOff x="1320524" y="1970523"/>
            <a:chExt cx="1725867" cy="734262"/>
          </a:xfrm>
        </p:grpSpPr>
        <p:sp>
          <p:nvSpPr>
            <p:cNvPr id="17" name="Rectangle: Rounded Corners 16">
              <a:extLst>
                <a:ext uri="{FF2B5EF4-FFF2-40B4-BE49-F238E27FC236}">
                  <a16:creationId xmlns:a16="http://schemas.microsoft.com/office/drawing/2014/main" id="{655BFD25-B383-B3C9-2432-C4B0BF6279C1}"/>
                </a:ext>
              </a:extLst>
            </p:cNvPr>
            <p:cNvSpPr/>
            <p:nvPr/>
          </p:nvSpPr>
          <p:spPr>
            <a:xfrm>
              <a:off x="1320524" y="1970523"/>
              <a:ext cx="1725867" cy="734262"/>
            </a:xfrm>
            <a:prstGeom prst="roundRect">
              <a:avLst/>
            </a:prstGeom>
            <a:solidFill>
              <a:schemeClr val="accent2">
                <a:lumMod val="60000"/>
                <a:lumOff val="40000"/>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ectangle: Rounded Corners 9">
              <a:extLst>
                <a:ext uri="{FF2B5EF4-FFF2-40B4-BE49-F238E27FC236}">
                  <a16:creationId xmlns:a16="http://schemas.microsoft.com/office/drawing/2014/main" id="{23B3C72A-B850-0376-B1B2-86B00FB60218}"/>
                </a:ext>
              </a:extLst>
            </p:cNvPr>
            <p:cNvSpPr txBox="1"/>
            <p:nvPr/>
          </p:nvSpPr>
          <p:spPr>
            <a:xfrm>
              <a:off x="1356368" y="2006367"/>
              <a:ext cx="1654179" cy="6625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Multivariate</a:t>
              </a:r>
            </a:p>
          </p:txBody>
        </p:sp>
      </p:grpSp>
      <p:pic>
        <p:nvPicPr>
          <p:cNvPr id="24" name="Picture 23">
            <a:extLst>
              <a:ext uri="{FF2B5EF4-FFF2-40B4-BE49-F238E27FC236}">
                <a16:creationId xmlns:a16="http://schemas.microsoft.com/office/drawing/2014/main" id="{D52E6A32-467A-1E44-E1F5-06FDF3EC4B7C}"/>
              </a:ext>
            </a:extLst>
          </p:cNvPr>
          <p:cNvPicPr>
            <a:picLocks noChangeAspect="1"/>
          </p:cNvPicPr>
          <p:nvPr/>
        </p:nvPicPr>
        <p:blipFill rotWithShape="1">
          <a:blip r:embed="rId2">
            <a:extLst>
              <a:ext uri="{28A0092B-C50C-407E-A947-70E740481C1C}">
                <a14:useLocalDpi xmlns:a14="http://schemas.microsoft.com/office/drawing/2010/main" val="0"/>
              </a:ext>
            </a:extLst>
          </a:blip>
          <a:srcRect b="38208"/>
          <a:stretch/>
        </p:blipFill>
        <p:spPr>
          <a:xfrm>
            <a:off x="1006997" y="3263393"/>
            <a:ext cx="10972799" cy="3560877"/>
          </a:xfrm>
          <a:prstGeom prst="rect">
            <a:avLst/>
          </a:prstGeom>
        </p:spPr>
      </p:pic>
      <p:pic>
        <p:nvPicPr>
          <p:cNvPr id="3" name="Picture 2">
            <a:extLst>
              <a:ext uri="{FF2B5EF4-FFF2-40B4-BE49-F238E27FC236}">
                <a16:creationId xmlns:a16="http://schemas.microsoft.com/office/drawing/2014/main" id="{8ECEF93B-5546-8771-527C-32C72DDC2A1C}"/>
              </a:ext>
            </a:extLst>
          </p:cNvPr>
          <p:cNvPicPr>
            <a:picLocks noChangeAspect="1"/>
          </p:cNvPicPr>
          <p:nvPr/>
        </p:nvPicPr>
        <p:blipFill rotWithShape="1">
          <a:blip r:embed="rId3">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3930462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DB01924-87F4-D7B8-AAED-6476DA431F11}"/>
              </a:ext>
            </a:extLst>
          </p:cNvPr>
          <p:cNvSpPr txBox="1"/>
          <p:nvPr/>
        </p:nvSpPr>
        <p:spPr>
          <a:xfrm>
            <a:off x="765785" y="504837"/>
            <a:ext cx="10646852"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Analysis on Churn :</a:t>
            </a:r>
          </a:p>
        </p:txBody>
      </p:sp>
      <p:sp>
        <p:nvSpPr>
          <p:cNvPr id="8" name="TextBox 7">
            <a:extLst>
              <a:ext uri="{FF2B5EF4-FFF2-40B4-BE49-F238E27FC236}">
                <a16:creationId xmlns:a16="http://schemas.microsoft.com/office/drawing/2014/main" id="{8DFB3EC3-A334-3BC1-6053-7E63878DA967}"/>
              </a:ext>
            </a:extLst>
          </p:cNvPr>
          <p:cNvSpPr txBox="1"/>
          <p:nvPr/>
        </p:nvSpPr>
        <p:spPr>
          <a:xfrm>
            <a:off x="765786" y="5420648"/>
            <a:ext cx="10989334" cy="87357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Bar graph shows the </a:t>
            </a:r>
            <a:r>
              <a:rPr lang="en-US" b="1" dirty="0">
                <a:latin typeface="Times New Roman" panose="02020603050405020304" pitchFamily="18" charset="0"/>
                <a:cs typeface="Times New Roman" panose="02020603050405020304" pitchFamily="18" charset="0"/>
              </a:rPr>
              <a:t>count of costumer's</a:t>
            </a:r>
            <a:r>
              <a:rPr lang="en-US" dirty="0">
                <a:latin typeface="Times New Roman" panose="02020603050405020304" pitchFamily="18" charset="0"/>
                <a:cs typeface="Times New Roman" panose="02020603050405020304" pitchFamily="18" charset="0"/>
              </a:rPr>
              <a:t> who are likely to churn.</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Pie plot shows the </a:t>
            </a:r>
            <a:r>
              <a:rPr lang="en-US" b="1" dirty="0">
                <a:latin typeface="Times New Roman" panose="02020603050405020304" pitchFamily="18" charset="0"/>
                <a:cs typeface="Times New Roman" panose="02020603050405020304" pitchFamily="18" charset="0"/>
              </a:rPr>
              <a:t>percentage of costumer’s</a:t>
            </a:r>
            <a:r>
              <a:rPr lang="en-US" dirty="0">
                <a:latin typeface="Times New Roman" panose="02020603050405020304" pitchFamily="18" charset="0"/>
                <a:cs typeface="Times New Roman" panose="02020603050405020304" pitchFamily="18" charset="0"/>
              </a:rPr>
              <a:t> who are likely to churn.</a:t>
            </a:r>
          </a:p>
        </p:txBody>
      </p:sp>
      <p:pic>
        <p:nvPicPr>
          <p:cNvPr id="11" name="Picture 10">
            <a:extLst>
              <a:ext uri="{FF2B5EF4-FFF2-40B4-BE49-F238E27FC236}">
                <a16:creationId xmlns:a16="http://schemas.microsoft.com/office/drawing/2014/main" id="{47B20A2C-6594-8DE7-1978-A504FE80A70C}"/>
              </a:ext>
            </a:extLst>
          </p:cNvPr>
          <p:cNvPicPr>
            <a:picLocks noChangeAspect="1"/>
          </p:cNvPicPr>
          <p:nvPr/>
        </p:nvPicPr>
        <p:blipFill rotWithShape="1">
          <a:blip r:embed="rId2">
            <a:extLst>
              <a:ext uri="{28A0092B-C50C-407E-A947-70E740481C1C}">
                <a14:useLocalDpi xmlns:a14="http://schemas.microsoft.com/office/drawing/2010/main" val="0"/>
              </a:ext>
            </a:extLst>
          </a:blip>
          <a:srcRect l="16667" t="50440" r="46250" b="6933"/>
          <a:stretch/>
        </p:blipFill>
        <p:spPr>
          <a:xfrm>
            <a:off x="765785" y="1766656"/>
            <a:ext cx="5770082" cy="3783689"/>
          </a:xfrm>
          <a:prstGeom prst="rect">
            <a:avLst/>
          </a:prstGeom>
        </p:spPr>
      </p:pic>
      <p:pic>
        <p:nvPicPr>
          <p:cNvPr id="13" name="Picture 12">
            <a:extLst>
              <a:ext uri="{FF2B5EF4-FFF2-40B4-BE49-F238E27FC236}">
                <a16:creationId xmlns:a16="http://schemas.microsoft.com/office/drawing/2014/main" id="{0ECFD8C0-29CB-E73B-15FD-E8B53ABB3146}"/>
              </a:ext>
            </a:extLst>
          </p:cNvPr>
          <p:cNvPicPr>
            <a:picLocks noChangeAspect="1"/>
          </p:cNvPicPr>
          <p:nvPr/>
        </p:nvPicPr>
        <p:blipFill rotWithShape="1">
          <a:blip r:embed="rId3"/>
          <a:srcRect l="10997" t="20087"/>
          <a:stretch/>
        </p:blipFill>
        <p:spPr>
          <a:xfrm>
            <a:off x="7171685" y="2068498"/>
            <a:ext cx="4254530" cy="2975838"/>
          </a:xfrm>
          <a:prstGeom prst="rect">
            <a:avLst/>
          </a:prstGeom>
        </p:spPr>
      </p:pic>
      <p:pic>
        <p:nvPicPr>
          <p:cNvPr id="2" name="Picture 1">
            <a:extLst>
              <a:ext uri="{FF2B5EF4-FFF2-40B4-BE49-F238E27FC236}">
                <a16:creationId xmlns:a16="http://schemas.microsoft.com/office/drawing/2014/main" id="{87A74705-515B-E4FC-119D-2227503555DD}"/>
              </a:ext>
            </a:extLst>
          </p:cNvPr>
          <p:cNvPicPr>
            <a:picLocks noChangeAspect="1"/>
          </p:cNvPicPr>
          <p:nvPr/>
        </p:nvPicPr>
        <p:blipFill rotWithShape="1">
          <a:blip r:embed="rId4">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88244227"/>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198B39-260B-098A-DFE8-EE8F480EC13B}"/>
              </a:ext>
            </a:extLst>
          </p:cNvPr>
          <p:cNvSpPr txBox="1"/>
          <p:nvPr/>
        </p:nvSpPr>
        <p:spPr>
          <a:xfrm>
            <a:off x="621438" y="332166"/>
            <a:ext cx="11133682" cy="646331"/>
          </a:xfrm>
          <a:prstGeom prst="rect">
            <a:avLst/>
          </a:prstGeom>
          <a:noFill/>
        </p:spPr>
        <p:txBody>
          <a:bodyPr wrap="square" rtlCol="0">
            <a:spAutoFit/>
          </a:bodyPr>
          <a:lstStyle/>
          <a:p>
            <a:r>
              <a:rPr lang="en-US" sz="3600" b="1" dirty="0">
                <a:solidFill>
                  <a:srgbClr val="2E75B6"/>
                </a:solidFill>
                <a:latin typeface="Times New Roman" panose="02020603050405020304" pitchFamily="18" charset="0"/>
                <a:cs typeface="Times New Roman" panose="02020603050405020304" pitchFamily="18" charset="0"/>
              </a:rPr>
              <a:t>Analysis on some imp Numerical columns : </a:t>
            </a:r>
          </a:p>
        </p:txBody>
      </p:sp>
      <p:sp>
        <p:nvSpPr>
          <p:cNvPr id="4" name="TextBox 3">
            <a:extLst>
              <a:ext uri="{FF2B5EF4-FFF2-40B4-BE49-F238E27FC236}">
                <a16:creationId xmlns:a16="http://schemas.microsoft.com/office/drawing/2014/main" id="{CA64570A-4D39-763B-4FB5-1C03A52DB2E3}"/>
              </a:ext>
            </a:extLst>
          </p:cNvPr>
          <p:cNvSpPr txBox="1"/>
          <p:nvPr/>
        </p:nvSpPr>
        <p:spPr>
          <a:xfrm>
            <a:off x="1203754" y="5133868"/>
            <a:ext cx="2297010" cy="458074"/>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Box plot on tenure</a:t>
            </a:r>
          </a:p>
        </p:txBody>
      </p:sp>
      <p:pic>
        <p:nvPicPr>
          <p:cNvPr id="11" name="Picture 10">
            <a:extLst>
              <a:ext uri="{FF2B5EF4-FFF2-40B4-BE49-F238E27FC236}">
                <a16:creationId xmlns:a16="http://schemas.microsoft.com/office/drawing/2014/main" id="{D663D8CC-D013-CD42-227F-8E5074079511}"/>
              </a:ext>
            </a:extLst>
          </p:cNvPr>
          <p:cNvPicPr>
            <a:picLocks noChangeAspect="1"/>
          </p:cNvPicPr>
          <p:nvPr/>
        </p:nvPicPr>
        <p:blipFill rotWithShape="1">
          <a:blip r:embed="rId2">
            <a:extLst>
              <a:ext uri="{28A0092B-C50C-407E-A947-70E740481C1C}">
                <a14:useLocalDpi xmlns:a14="http://schemas.microsoft.com/office/drawing/2010/main" val="0"/>
              </a:ext>
            </a:extLst>
          </a:blip>
          <a:srcRect l="12989" t="28687" r="45648" b="23146"/>
          <a:stretch/>
        </p:blipFill>
        <p:spPr>
          <a:xfrm>
            <a:off x="668982" y="1293955"/>
            <a:ext cx="3299370" cy="36881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a:extLst>
              <a:ext uri="{FF2B5EF4-FFF2-40B4-BE49-F238E27FC236}">
                <a16:creationId xmlns:a16="http://schemas.microsoft.com/office/drawing/2014/main" id="{48ED2C8D-5AB3-5772-2808-4DCDF1D99BD0}"/>
              </a:ext>
            </a:extLst>
          </p:cNvPr>
          <p:cNvPicPr>
            <a:picLocks noChangeAspect="1"/>
          </p:cNvPicPr>
          <p:nvPr/>
        </p:nvPicPr>
        <p:blipFill rotWithShape="1">
          <a:blip r:embed="rId3">
            <a:extLst>
              <a:ext uri="{28A0092B-C50C-407E-A947-70E740481C1C}">
                <a14:useLocalDpi xmlns:a14="http://schemas.microsoft.com/office/drawing/2010/main" val="0"/>
              </a:ext>
            </a:extLst>
          </a:blip>
          <a:srcRect l="15509" t="35199" r="48884" b="24044"/>
          <a:stretch/>
        </p:blipFill>
        <p:spPr>
          <a:xfrm>
            <a:off x="4446548" y="1286550"/>
            <a:ext cx="3299370" cy="37737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Picture 14">
            <a:extLst>
              <a:ext uri="{FF2B5EF4-FFF2-40B4-BE49-F238E27FC236}">
                <a16:creationId xmlns:a16="http://schemas.microsoft.com/office/drawing/2014/main" id="{5712AA70-FF49-5ED0-AF60-B956D189A45C}"/>
              </a:ext>
            </a:extLst>
          </p:cNvPr>
          <p:cNvPicPr>
            <a:picLocks noChangeAspect="1"/>
          </p:cNvPicPr>
          <p:nvPr/>
        </p:nvPicPr>
        <p:blipFill rotWithShape="1">
          <a:blip r:embed="rId4">
            <a:extLst>
              <a:ext uri="{28A0092B-C50C-407E-A947-70E740481C1C}">
                <a14:useLocalDpi xmlns:a14="http://schemas.microsoft.com/office/drawing/2010/main" val="0"/>
              </a:ext>
            </a:extLst>
          </a:blip>
          <a:srcRect l="15085" t="36025" r="42978" b="23177"/>
          <a:stretch/>
        </p:blipFill>
        <p:spPr>
          <a:xfrm>
            <a:off x="8224114" y="1298447"/>
            <a:ext cx="3400806" cy="374002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EB86544C-28D1-88C4-59C4-7A1DDEE21DDF}"/>
              </a:ext>
            </a:extLst>
          </p:cNvPr>
          <p:cNvSpPr txBox="1"/>
          <p:nvPr/>
        </p:nvSpPr>
        <p:spPr>
          <a:xfrm>
            <a:off x="8526494" y="5133868"/>
            <a:ext cx="3400806" cy="458074"/>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Box plot on total charges</a:t>
            </a:r>
          </a:p>
        </p:txBody>
      </p:sp>
      <p:sp>
        <p:nvSpPr>
          <p:cNvPr id="5" name="TextBox 4">
            <a:extLst>
              <a:ext uri="{FF2B5EF4-FFF2-40B4-BE49-F238E27FC236}">
                <a16:creationId xmlns:a16="http://schemas.microsoft.com/office/drawing/2014/main" id="{43127D26-6746-3908-EA9F-FD87DC95F3E0}"/>
              </a:ext>
            </a:extLst>
          </p:cNvPr>
          <p:cNvSpPr txBox="1"/>
          <p:nvPr/>
        </p:nvSpPr>
        <p:spPr>
          <a:xfrm>
            <a:off x="4847208" y="5145202"/>
            <a:ext cx="2996365" cy="458074"/>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Box plot on monthly charges</a:t>
            </a:r>
          </a:p>
        </p:txBody>
      </p:sp>
      <p:pic>
        <p:nvPicPr>
          <p:cNvPr id="6" name="Picture 5">
            <a:extLst>
              <a:ext uri="{FF2B5EF4-FFF2-40B4-BE49-F238E27FC236}">
                <a16:creationId xmlns:a16="http://schemas.microsoft.com/office/drawing/2014/main" id="{04673F5B-B9BC-141B-CE53-39D758924422}"/>
              </a:ext>
            </a:extLst>
          </p:cNvPr>
          <p:cNvPicPr>
            <a:picLocks noChangeAspect="1"/>
          </p:cNvPicPr>
          <p:nvPr/>
        </p:nvPicPr>
        <p:blipFill rotWithShape="1">
          <a:blip r:embed="rId5">
            <a:extLst>
              <a:ext uri="{28A0092B-C50C-407E-A947-70E740481C1C}">
                <a14:useLocalDpi xmlns:a14="http://schemas.microsoft.com/office/drawing/2010/main" val="0"/>
              </a:ext>
            </a:extLst>
          </a:blip>
          <a:srcRect b="50926"/>
          <a:stretch/>
        </p:blipFill>
        <p:spPr>
          <a:xfrm>
            <a:off x="8265113" y="5929125"/>
            <a:ext cx="3728482" cy="791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67874051"/>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5425</TotalTime>
  <Words>848</Words>
  <Application>Microsoft Office PowerPoint</Application>
  <PresentationFormat>Widescreen</PresentationFormat>
  <Paragraphs>96</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Algerian</vt:lpstr>
      <vt:lpstr>Arial</vt:lpstr>
      <vt:lpstr>Bahnschrift Condensed</vt:lpstr>
      <vt:lpstr>BankGothic Md BT</vt:lpstr>
      <vt:lpstr>Calibri</vt:lpstr>
      <vt:lpstr>Calibri Light</vt:lpstr>
      <vt:lpstr>Times New Roman</vt:lpstr>
      <vt:lpstr>Wingdings</vt:lpstr>
      <vt:lpstr>Office Theme</vt:lpstr>
      <vt:lpstr>PowerPoint Presentation</vt:lpstr>
      <vt:lpstr>NAME   :  SRAVYA DEGALA QUALIFICATION :  M. Sc (Statistics)</vt:lpstr>
      <vt:lpstr>DOMAIN KNOWLEDGE :</vt:lpstr>
      <vt:lpstr>OBJECTIVE :</vt:lpstr>
      <vt:lpstr>CHURN OVERVIEW:</vt:lpstr>
      <vt:lpstr>DATA CLEANING STEPS:</vt:lpstr>
      <vt:lpstr>DATA ANALYSIS:</vt:lpstr>
      <vt:lpstr>PowerPoint Presentation</vt:lpstr>
      <vt:lpstr>PowerPoint Presentation</vt:lpstr>
      <vt:lpstr>PowerPoint Presentation</vt:lpstr>
      <vt:lpstr>PowerPoint Presentation</vt:lpstr>
      <vt:lpstr>Relationship Between Churn and Tenure:</vt:lpstr>
      <vt:lpstr>PowerPoint Presentation</vt:lpstr>
      <vt:lpstr>Relationship Between Churn and Total Charges :</vt:lpstr>
      <vt:lpstr>Relationship Between Churn and Services Subscribed:</vt:lpstr>
      <vt:lpstr>PowerPoint Presentation</vt:lpstr>
      <vt:lpstr>CONCLUSION :</vt:lpstr>
      <vt:lpstr>RECOMMENDATIONS :</vt:lpstr>
      <vt:lpstr>CHALLENGES FACED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 sai Tunikipati</dc:creator>
  <cp:lastModifiedBy>Siva sai Tunikipati</cp:lastModifiedBy>
  <cp:revision>10</cp:revision>
  <dcterms:created xsi:type="dcterms:W3CDTF">2023-06-06T15:56:55Z</dcterms:created>
  <dcterms:modified xsi:type="dcterms:W3CDTF">2023-06-12T07:40:57Z</dcterms:modified>
</cp:coreProperties>
</file>